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notesSlides/notesSlide12.xml" ContentType="application/vnd.openxmlformats-officedocument.presentationml.notesSlide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notesSlides/notesSlide13.xml" ContentType="application/vnd.openxmlformats-officedocument.presentationml.notesSlide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9"/>
  </p:notesMasterIdLst>
  <p:sldIdLst>
    <p:sldId id="415" r:id="rId5"/>
    <p:sldId id="451" r:id="rId6"/>
    <p:sldId id="501" r:id="rId7"/>
    <p:sldId id="453" r:id="rId8"/>
    <p:sldId id="491" r:id="rId9"/>
    <p:sldId id="484" r:id="rId10"/>
    <p:sldId id="488" r:id="rId11"/>
    <p:sldId id="489" r:id="rId12"/>
    <p:sldId id="458" r:id="rId13"/>
    <p:sldId id="459" r:id="rId14"/>
    <p:sldId id="490" r:id="rId15"/>
    <p:sldId id="508" r:id="rId16"/>
    <p:sldId id="503" r:id="rId17"/>
    <p:sldId id="494" r:id="rId18"/>
    <p:sldId id="504" r:id="rId19"/>
    <p:sldId id="496" r:id="rId20"/>
    <p:sldId id="509" r:id="rId21"/>
    <p:sldId id="511" r:id="rId22"/>
    <p:sldId id="481" r:id="rId23"/>
    <p:sldId id="498" r:id="rId24"/>
    <p:sldId id="499" r:id="rId25"/>
    <p:sldId id="512" r:id="rId26"/>
    <p:sldId id="507" r:id="rId27"/>
    <p:sldId id="500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24DD89-7253-2559-D2E3-708682E5A5C4}" name="Steve Rodzos" initials="SR" userId="S::srodzos@thesalusgroup.com::2d008530-8f60-4a42-bc61-05e854f074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71"/>
    <a:srgbClr val="418FDE"/>
    <a:srgbClr val="FFFFFF"/>
    <a:srgbClr val="003300"/>
    <a:srgbClr val="80C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19:57.19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24575,'2'0'0,"0"1"0,0-1 0,-1 1 0,1-1 0,0 1 0,-1 0 0,1 0 0,0 0 0,-1 0 0,0 0 0,1 0 0,-1 0 0,1 1 0,-1-1 0,0 0 0,0 1 0,0-1 0,0 1 0,1 2 0,16 33 0,-12-16 0,-1-1 0,3 26 0,3 10 0,-4-8 0,-6-34 0,1 0 0,6 21 0,-7-31 0,1 0 0,-1 0 0,1 0 0,0 0 0,0-1 0,0 1 0,1-1 0,-1 0 0,1 1 0,0-1 0,0 0 0,0-1 0,4 4 0,-3-3 0,0 0 0,0 1 0,0-1 0,0 1 0,0 0 0,-1 0 0,0 0 0,0 1 0,0-1 0,0 1 0,-1-1 0,4 11 0,-3-4 0,0 0 0,-1 0 0,-1 1 0,1 22 0,-5 193 0,2-275 0,-10-67 0,2 53 0,-2-122 0,11 169-273,-1-1 0,0 1 0,-1 0 0,-5-18 0,0 10-6553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1:06.1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257 26 24575,'-57'-1'0,"-69"3"0,123-2 0,-1 0 0,1 1 0,0 0 0,0-1 0,0 1 0,0 1 0,0-1 0,0 0 0,0 1 0,0-1 0,0 1 0,1 0 0,-1 0 0,1 0 0,-1 0 0,1 1 0,0-1 0,0 1 0,0-1 0,0 1 0,0 0 0,1-1 0,-1 1 0,1 0 0,0 0 0,0 0 0,0 1 0,0-1 0,0 0 0,0 4 0,-1 11 0,0 0 0,2 1 0,0-1 0,3 24 0,-1-8 0,-1 4 0,-2-21 0,1 0 0,4 27 0,-3-39 0,0-1 0,0 0 0,0 0 0,1 1 0,-1-1 0,1 0 0,0 0 0,0 0 0,1-1 0,-1 1 0,1 0 0,0-1 0,0 0 0,6 6 0,10 3 0,1 0 0,1-1 0,0-1 0,1-1 0,34 9 0,-33-10 0,-4-3 0,-1 0 0,31 4 0,-40-8 0,0 0 0,0 0 0,1-1 0,-1-1 0,0 0 0,0 0 0,12-3 0,-18 3 0,0-1 0,0 1 0,0 0 0,-1-1 0,1 0 0,0 0 0,-1 0 0,1 0 0,-1 0 0,0-1 0,1 1 0,-1-1 0,0 1 0,-1-1 0,1 0 0,0 1 0,-1-1 0,0 0 0,1 0 0,-1 0 0,0-1 0,-1 1 0,2-6 0,0-7 0,-1-1 0,0 1 0,-3-25 0,2 23 0,-3-18 0,-13-60 0,-1-3 0,17 95 0,0 0 0,-1 0 0,1 0 0,-1 0 0,0 0 0,0 0 0,-1 0 0,1 0 0,-1 1 0,0-1 0,0 0 0,0 1 0,0 0 0,-1-1 0,1 1 0,-1 0 0,0 0 0,0 0 0,0 1 0,0-1 0,-1 1 0,1-1 0,-1 1 0,1 0 0,-1 1 0,0-1 0,0 1 0,0-1 0,0 1 0,0 0 0,0 1 0,-6-2 0,-133-16-1365,122 14-5461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1:14.0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400 1 24575,'-268'0'0,"268"0"0,0 0 0,0 0 0,0 0 0,-1 0 0,1 0 0,0 0 0,0 0 0,-1 0 0,1 0 0,0 0 0,0 0 0,0 0 0,-1 0 0,1 0 0,0 0 0,0 0 0,-1 0 0,1 0 0,0 0 0,0 0 0,0 0 0,-1 0 0,1 0 0,0 0 0,0 1 0,0-1 0,-1 0 0,1 0 0,0 0 0,0 0 0,0 1 0,0-1 0,0 0 0,-1 0 0,1 0 0,0 1 0,7 5 0,16 4 0,11-1 0,-14-4 0,0 0 0,0 2 0,24 11 0,-41-16 0,1 0 0,-1 0 0,0 0 0,0 0 0,-1 1 0,1-1 0,0 1 0,-1 0 0,0 0 0,1 0 0,-1 0 0,0 0 0,-1 0 0,1 1 0,2 4 0,-1 3 0,-1 0 0,1 1 0,0 18 0,-2-17 0,1 0 0,5 21 0,6 2 0,31 58 0,-15-34 0,-28-58 0,1 0 0,-1 0 0,-1 1 0,1-1 0,0 0 0,0 0 0,-1 1 0,1-1 0,-1 0 0,0 1 0,0-1 0,0 1 0,0-1 0,0 0 0,-1 1 0,1-1 0,0 0 0,-3 5 0,2-5 0,0 0 0,-1 0 0,0-1 0,1 1 0,-1 0 0,0-1 0,0 1 0,0-1 0,0 0 0,0 0 0,0 0 0,0 0 0,0 0 0,0 0 0,-1 0 0,1-1 0,0 1 0,-1-1 0,1 0 0,-3 1 0,-11 1 0,0-1 0,0 0 0,0-1 0,0 0 0,1-2 0,-1 0 0,0 0 0,0-2 0,1 0 0,-27-10 0,32 9 0,-4-1 0,-1-1 0,-14-10 0,24 13 0,-1 0 0,1-1 0,1 1 0,-1-1 0,0 0 0,1 0 0,-7-12 0,-6-16 0,-5-9 0,14 31-273,0-1 0,1 1 0,0-1 0,-4-14 0,3 3-6553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1:19.32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24575,'0'745'-1365,"0"-719"-5461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1:30.2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24575,'5'0'0,"2"5"0,4 2 0,7-1 0,5-1 0,4-1 0,2-2 0,2 0 0,1-2 0,0 0 0,0 0 0,0 0 0,-1-1 0,-5 1-8191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2:13.0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24575,'0'5'0,"0"7"0,0 7 0,0 6 0,0 3 0,5-3 0,2 0 0,0 1 0,-2 1 0,-2 1 0,0 1 0,-2 2 0,-1-1 0,6-4 0,1-2 0,10-5 0,2 0 0,-2-3-8191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2:20.1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24575,'9'0'0,"-1"1"0,0-1 0,1 1 0,-1 1 0,0 0 0,0 0 0,0 0 0,0 1 0,0 0 0,-1 1 0,1 0 0,-1 0 0,0 0 0,0 1 0,0 0 0,-1 1 0,8 7 0,-1-1 0,4 4 0,20 23 0,-34-35 0,1 1 0,-1 0 0,1-1 0,-1 1 0,-1 1 0,1-1 0,-1 0 0,0 1 0,0-1 0,1 9 0,-2-12 0,-1 0 0,0-1 0,0 1 0,0 0 0,0 0 0,0 0 0,0 0 0,-1 0 0,1-1 0,-1 1 0,1 0 0,-1 0 0,0-1 0,0 1 0,1 0 0,-1-1 0,0 1 0,0-1 0,-1 1 0,1-1 0,0 1 0,0-1 0,-1 0 0,1 0 0,-1 0 0,1 0 0,-1 0 0,0 0 0,1 0 0,-4 1 0,-4 1 0,-1 0 0,1 0 0,-1-1 0,-17 1 0,0 1 0,-24 8 0,51-11 0,0-1 0,-1 0 0,1 0 0,0 0 0,-1 0 0,1 1 0,0-1 0,-1 0 0,1 0 0,0 1 0,0-1 0,-1 0 0,1 0 0,0 1 0,0-1 0,-1 0 0,1 1 0,0-1 0,0 0 0,0 1 0,0-1 0,0 0 0,-1 1 0,1-1 0,0 0 0,0 1 0,0-1 0,0 1 0,0-1 0,0 0 0,0 1 0,0-1 0,0 0 0,0 1 0,1-1 0,-1 1 0,0-1 0,0 0 0,0 1 0,0-1 0,0 0 0,1 1 0,-1-1 0,0 0 0,0 0 0,1 1 0,-1-1 0,1 1 0,15 15 0,-13-13 0,10 7 0,0 0 0,23 13 0,-23-16 0,-1 0 0,0 1 0,-1 0 0,13 13 0,-21-17 0,0 0 0,0 1 0,0-1 0,0 1 0,-1 0 0,1 0 0,-1 0 0,-1 0 0,1 1 0,-1-1 0,1 0 0,-1 11 0,1 6 0,-4 42 0,1-35 0,1-23 0,-1 1 0,1-1 0,-1 0 0,0 0 0,-1 1 0,0-1 0,0 0 0,0 0 0,-4 7 0,5-11 0,0-1 0,0 1 0,-1 0 0,1-1 0,0 1 0,-1-1 0,1 0 0,-1 0 0,0 1 0,1-1 0,-1 0 0,0 0 0,1 0 0,-1-1 0,0 1 0,0 0 0,0-1 0,0 1 0,0-1 0,0 0 0,0 1 0,0-1 0,0 0 0,0 0 0,0 0 0,0-1 0,0 1 0,0 0 0,0-1 0,0 1 0,1-1 0,-1 0 0,-3-1 0,-12-7-227,0 0-1,1-1 1,0 0-1,0-1 1,-26-27-1,18 15-6598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2:42.51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24575,'1'20'0,"1"0"0,8 36 0,1 5 0,11 61 0,-4-26 0,-5-34 0,-8-41 0,-1 1 0,3 27 0,-7 5 3,0-33-459,0-1 0,6 38 0,1-31-6370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3:27.50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 1 24575,'-2'79'0,"4"89"0,-2-165 0,1 0 0,-1 0 0,1 0 0,-1-1 0,1 1 0,0 0 0,0 0 0,0-1 0,0 1 0,1-1 0,-1 1 0,1-1 0,-1 1 0,1-1 0,0 0 0,0 0 0,0 0 0,0 0 0,0 0 0,0 0 0,1-1 0,-1 1 0,5 2 0,4-1 0,-1 1 0,1-1 0,-1-1 0,1 0 0,12 1 0,-12-2 0,0 0 0,0 2 0,0-1 0,16 6 0,-17-2-204,-1-1 0,1 1-1,14 13 1,-20-16-344,11 9-6278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3:34.49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65 1 24575,'-3'0'0,"1"0"0,-1 0 0,1 1 0,-1-1 0,1 1 0,-1-1 0,1 1 0,0 0 0,-1 0 0,1 0 0,0 0 0,0 1 0,0-1 0,0 1 0,0-1 0,0 1 0,0 0 0,0-1 0,1 1 0,-1 0 0,1 0 0,-1 0 0,1 1 0,0-1 0,0 0 0,0 0 0,0 1 0,0-1 0,0 0 0,0 5 0,-2 7 0,1 1 0,0 0 0,1-1 0,1 17 0,1-17 0,1 579-1365,-2-565-5461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3:53.5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20 1 24575,'0'5'0,"0"7"0,0 7 0,0 6 0,0 3 0,0 2 0,0 7 0,0 3 0,0-1 0,0-2 0,-5-6 0,-2-10 0,0-7-8191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19:59.80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4:26.3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1542 1 24575,'-311'0'0,"303"1"0,-1 0 0,1 0 0,-1 1 0,1 0 0,0 1 0,0 0 0,0 0 0,0 1 0,-7 4 0,4-2 0,0-1 0,0 0 0,0-1 0,-15 3 0,-19-1 0,-1-2 0,1-2 0,-65-5 0,13 0 0,-601 3-1365,667 0-5461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0:01.87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306 2 24575,'-30'-1'0,"15"1"0,1-1 0,0 2 0,0 0 0,-22 4 0,33-5 0,0 1 0,-1 0 0,1 1 0,0-1 0,0 0 0,0 1 0,0 0 0,0 0 0,0 0 0,0 0 0,0 0 0,1 0 0,-1 1 0,1 0 0,0-1 0,0 1 0,0 0 0,0 0 0,0 0 0,0 0 0,1 0 0,0 0 0,-2 5 0,0 8 0,0 0 0,2 1 0,0-1 0,0 0 0,4 29 0,-2-15 0,0-24 0,-1 1 0,1-1 0,0 1 0,0-1 0,1 1 0,0-1 0,0 0 0,0 0 0,1 0 0,4 8 0,-4-10 0,0 0 0,0-1 0,0 1 0,0-1 0,1 0 0,0 0 0,-1 0 0,1 0 0,0-1 0,0 1 0,1-1 0,-1 0 0,0 0 0,1-1 0,6 2 0,6 1 0,-9-2 0,0 0 0,-1 0 0,1 0 0,13 8 0,-19-9 0,1 1 0,-1 0 0,0-1 0,1 1 0,-1 0 0,0 0 0,0 1 0,-1-1 0,1 0 0,0 1 0,-1-1 0,0 1 0,1-1 0,-1 1 0,0 0 0,0-1 0,1 6 0,0 0 0,-1 1 0,1-1 0,-2 1 0,1 0 0,-1-1 0,0 1 0,-3 16 0,3-22 0,-1 0 0,0 1 0,0-1 0,0 0 0,-1 0 0,1 0 0,-1 0 0,0 0 0,0 0 0,0 0 0,0-1 0,0 1 0,0-1 0,-1 1 0,1-1 0,-1 0 0,0 0 0,1 0 0,-1 0 0,0-1 0,0 1 0,-6 1 0,1 0 0,0-1 0,0 1 0,0-2 0,-1 1 0,1-1 0,-1-1 0,1 1 0,-1-1 0,-15-3 0,18 2 0,0-1 0,0 1 0,0-2 0,0 1 0,0 0 0,1-1 0,-1 0 0,1-1 0,0 1 0,0-1 0,0 0 0,0 0 0,1 0 0,-5-6 0,0-1-118,-1 0-131,0-1-1,1 0 1,0 0-1,-10-21 1,11 15-6577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0:13.27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0 179 24575,'6'0'0,"1"-5"0,0-8 0,-2-6 0,-1-5 0,-2-4 0,0-3 0,-2-1 0,0 5-8191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0:05.15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24575,'6'0'0,"6"0"0,1 5 0,5 2 0,-2 0 0,-3-1-8191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0:07.1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24575,'6'0'0,"6"0"0,2 6 0,4 0 0,3 1 0,5-2 0,1-1 0,3-2 0,2-1 0,-1 0 0,-4-1-8191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0:09.8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219 0 24575,'0'16'0,"1"-10"0,-1 0 0,0-1 0,0 1 0,0 0 0,-1 0 0,0 0 0,0 0 0,0 0 0,-1-1 0,0 1 0,0 0 0,0-1 0,-5 7 0,1-1 0,-1 0 0,2 0 0,0 1 0,0-1 0,1 1 0,0 0 0,1 1 0,0-1 0,1 1 0,0 13 0,2-26 0,-13 59 0,8-40 0,-4 34 0,-1 23 0,8-67 0,0-1 0,0 1 0,-1-1 0,0 0 0,-1 0 0,0-1 0,-5 9 0,-5 5 0,0 1 0,-16 33 0,25-42 0,0 0 0,0 1 0,1 0 0,1-1 0,1 1 0,-2 15 0,2 38-1365,2-38-5461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0:21.0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65 126 24575,'0'-8'0,"0"-1"0,0 0 0,0 0 0,1 0 0,0 0 0,5-18 0,-5 24 0,0 1 0,1-1 0,-1 0 0,1 1 0,0-1 0,-1 1 0,1 0 0,0-1 0,0 1 0,1 0 0,-1 0 0,0 1 0,1-1 0,-1 0 0,1 1 0,0-1 0,-1 1 0,1 0 0,0 0 0,0 0 0,0 0 0,3 0 0,2 0 0,0 0 0,-1 0 0,1 1 0,-1 0 0,1 1 0,0 0 0,-1 0 0,1 0 0,8 4 0,0 0 0,1 1 0,29 15 0,-41-18 0,-1 0 0,0 0 0,0 0 0,0 0 0,-1 1 0,1 0 0,-1-1 0,0 1 0,0 0 0,0 1 0,0-1 0,-1 1 0,0-1 0,0 1 0,0 0 0,0-1 0,0 7 0,0-1 0,0-1 0,-1 1 0,0 0 0,-1-1 0,0 1 0,0 0 0,-1-1 0,-3 12 0,3-17 0,0 0 0,0-1 0,-1 1 0,0-1 0,1 0 0,-1 1 0,0-1 0,-1 0 0,1 0 0,-1 0 0,1-1 0,-1 1 0,0-1 0,0 1 0,0-1 0,0 0 0,0 0 0,-1 0 0,1 0 0,-1-1 0,1 0 0,-1 1 0,0-1 0,-6 1 0,-4 0 0,-1 1 0,1-2 0,-1 0 0,-28-2 0,63 0 0,0-1 0,0 2 0,0 0 0,22 3 0,-29-1 0,0 1 0,0 1 0,0 0 0,22 11 0,-31-13 0,0 0 0,-1 0 0,1 1 0,-1-1 0,1 1 0,-1 0 0,0 0 0,0 0 0,-1 0 0,1 1 0,-1-1 0,0 1 0,1 0 0,-1-1 0,-1 1 0,1 0 0,-1 0 0,1 0 0,0 6 0,1 11 0,0 1 0,-1 0 0,-1 0 0,-1-1 0,-1 1 0,-1 0 0,-6 28 0,6-46 0,1 0 0,-1 0 0,1 0 0,-1 0 0,0 0 0,-1 0 0,1 0 0,-1-1 0,1 1 0,-1-1 0,0 0 0,-7 6 0,4-4 0,-1-1 0,1-1 0,-1 1 0,1-1 0,-1 0 0,0 0 0,-8 1 0,-10 1 0,0-1 0,0-1 0,-38 0 0,60-3 0,-13 0 0,1 1 0,0-1 0,0 0 0,0-1 0,-26-5 0,37 5 0,0 0 0,1-1 0,-1 1 0,0-1 0,0 0 0,1 0 0,-1 0 0,1 0 0,0-1 0,-1 1 0,1-1 0,0 0 0,1 0 0,-1 0 0,0 0 0,1-1 0,0 1 0,0-1 0,0 1 0,0-1 0,0 0 0,-1-4 0,1-2-341,0 0 0,0 1-1,-1-14 1,2-2-6485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0:27.8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176 50 24575,'-3'0'0,"1"1"0,-1-1 0,1 0 0,-1 1 0,1-1 0,-1 0 0,0-1 0,-3 0 0,-5 1 0,-10-2 0,0-1 0,0-1 0,-36-11 0,39 10 0,30 4 0,14 3 0,8 8 0,-10-4 0,32 13 0,-50-17 0,-1 1 0,1 0 0,0 0 0,-1 0 0,0 1 0,0 0 0,0 0 0,0 0 0,0 1 0,5 6 0,-10-10 0,1-1 0,-1 1 0,1-1 0,-1 1 0,1-1 0,-1 1 0,1-1 0,-1 1 0,1 0 0,-1-1 0,0 1 0,0 0 0,1-1 0,-1 1 0,0 0 0,0-1 0,0 1 0,1 0 0,-1-1 0,0 1 0,0 0 0,0 0 0,0-1 0,0 1 0,-1 0 0,1-1 0,0 1 0,0 0 0,0 0 0,-1-1 0,1 1 0,0-1 0,0 1 0,-1 0 0,1-1 0,-1 1 0,1-1 0,-1 1 0,1 0 0,-1-1 0,1 1 0,-1-1 0,1 0 0,-1 1 0,0-1 0,1 1 0,-1-1 0,1 0 0,-1 0 0,0 1 0,0-1 0,1 0 0,-1 0 0,-1 0 0,-1 1 0,0 0 0,-1-1 0,1 0 0,-1 0 0,1 0 0,-1 0 0,1 0 0,0-1 0,-1 0 0,-3-1 0,2 0 0,0-1 0,0-1 0,0 1 0,0 0 0,1-1 0,0 0 0,0 0 0,0-1 0,0 1 0,1-1 0,-6-8 0,2 2 0,1-1 0,0-1 0,-8-21 0,13 27-1365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3:19.08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24575,'3'1'0,"-1"-1"0,1 1 0,-1 0 0,0-1 0,1 1 0,-1 0 0,0 1 0,4 1 0,12 6 0,5-3 0,-1 2 0,0 1 0,0 1 0,-1 0 0,21 15 0,-34-21 0,0 0 0,0 0 0,1-1 0,11 4 0,-8-4 0,-1 1 0,17 8 0,-25-11 0,-1 1 0,1 0 0,0 0 0,-1 0 0,1 0 0,-1 0 0,1 0 0,-1 1 0,0-1 0,0 1 0,0-1 0,-1 1 0,4 5 0,-2 0 0,-1 0 0,1 1 0,-1-1 0,-1 1 0,0-1 0,0 1 0,0 14 0,-1-18 0,-1 0 0,1 1 0,-1-1 0,0 0 0,0 0 0,-1 1 0,1-1 0,-1 0 0,0 0 0,-1-1 0,1 1 0,-1 0 0,-5 6 0,0-2 0,-1-1 0,0 0 0,-1-1 0,0 0 0,-18 11 0,-58 21 0,68-31 0,15-8 0,1 1 0,0 0 0,0 1 0,0-1 0,0 0 0,0 1 0,0-1 0,0 1 0,0-1 0,-2 4 0,4-5 0,-1 1 0,1-1 0,0 0 0,0 0 0,0 1 0,0-1 0,0 0 0,0 1 0,0-1 0,0 0 0,0 0 0,0 1 0,0-1 0,0 0 0,0 1 0,0-1 0,0 0 0,0 1 0,0-1 0,0 0 0,0 0 0,0 1 0,0-1 0,0 0 0,0 0 0,1 1 0,-1-1 0,0 0 0,0 0 0,1 1 0,15 6 0,11-4 0,0-1 0,1-1 0,32-2 0,-26-1 0,47 4 0,-77-1 11,0 1 0,0-1 0,0 0 0,0 1 0,-1 0 0,1 0 0,0 0 0,-1 0 0,1 1 1,-1-1-1,5 6 0,-4-4-261,1 0 0,0-1 1,-1 1-1,1-1 1,7 3-1,7 1-6576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3:30.32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 24575,'17'0'0,"-5"-1"0,0 1 0,0 0 0,0 1 0,0 0 0,0 1 0,0 0 0,-1 1 0,1 0 0,-1 1 0,13 5 0,-10-2 0,0-2 0,19 6 0,-18-7 0,-1 0 0,0 2 0,15 7 0,-25-11 0,-1 0 0,1 0 0,-1 1 0,0-1 0,0 1 0,0-1 0,0 1 0,-1 0 0,1 0 0,-1 1 0,0-1 0,0 0 0,0 1 0,0-1 0,0 1 0,1 5 0,0 4 0,0 0 0,-1 0 0,-1 0 0,0 0 0,-1 1 0,0-1 0,-3 15 0,-22 92 0,16-82 0,8-35 0,0 1 0,0-1 0,-1 0 0,1 0 0,-1 0 0,0 1 0,0-1 0,0-1 0,0 1 0,0 0 0,0-1 0,-1 1 0,0-1 0,1 1 0,-1-1 0,0 0 0,0 0 0,0-1 0,0 1 0,-1 0 0,1-1 0,0 0 0,-1 0 0,1 0 0,-7 1 0,-6 0 0,0-1 0,0 0 0,0-1 0,-20-3 0,32 3 0,129-4 0,294 4-1365,-392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0:14.42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24575,'57'-1'0,"69"3"0,-121-1 0,0 0 0,1 0 0,-1 1 0,0 0 0,0 0 0,0 0 0,0 0 0,-1 1 0,1 0 0,-1 0 0,1 0 0,-1 1 0,0-1 0,0 1 0,-1 0 0,1 0 0,-1 0 0,0 1 0,0-1 0,3 6 0,5 11 0,-2 0 0,0 0 0,8 30 0,-13-40 0,-1 0 0,0 0 0,-1 0 0,0 1 0,-1-1 0,0 18 0,-1-26 0,0-1 0,0 1 0,-1 0 0,1 0 0,-1 0 0,0 0 0,0-1 0,0 1 0,0 0 0,0-1 0,-1 1 0,1-1 0,-1 1 0,0-1 0,0 0 0,1 0 0,-1 0 0,-1 0 0,1 0 0,0 0 0,0 0 0,-1-1 0,1 1 0,-1-1 0,1 0 0,-1 0 0,0 1 0,1-2 0,-1 1 0,-5 1 0,-9 1 0,0-1 0,-1-1 0,-17 0 0,28-1 0,-1-1 0,0 0 0,1 0 0,0 0 0,-1-1 0,1 0 0,0 0 0,0-1 0,-10-4 0,16 7 0,1-1 0,-1 1 0,0 0 0,0-1 0,1 1 0,-1-1 0,0 1 0,1-1 0,-1 1 0,1-1 0,-1 0 0,0 1 0,1-1 0,-1 1 0,1-1 0,0 0 0,-1 0 0,1 1 0,0-1 0,-1 0 0,1 0 0,0 0 0,0 1 0,-1-1 0,1 0 0,0 0 0,0 0 0,0 1 0,0-1 0,0 0 0,0 0 0,1 0 0,-1 0 0,0 1 0,0-1 0,0 0 0,1 0 0,-1 1 0,0-1 0,2-1 0,-2 1 0,1 0 0,0 0 0,0 1 0,0-1 0,0 0 0,1 1 0,-1-1 0,0 1 0,0-1 0,0 1 0,0-1 0,0 1 0,1 0 0,-1 0 0,0-1 0,0 1 0,1 0 0,-1 0 0,0 0 0,0 0 0,1 1 0,-1-1 0,0 0 0,0 0 0,0 1 0,0-1 0,3 2 0,-2-1 0,1 1 0,-1-1 0,0 1 0,1 0 0,-1 0 0,0 0 0,0 0 0,0 0 0,0 0 0,0 1 0,-1-1 0,3 5 0,15 38 0,-1-2 0,21 9 0,-32-43 0,1-1 0,-1 2 0,-1-1 0,0 1 0,0 0 0,-1 0 0,7 19 0,-7-10 0,-1 0 0,-1 0 0,-1 0 0,0 0 0,-2 0 0,0 1 0,-4 26 0,3-43 0,0 1 0,0-1 0,0 1 0,0-1 0,-1 0 0,1 0 0,-1 0 0,0 0 0,0 0 0,0 0 0,-1 0 0,1-1 0,-1 1 0,1-1 0,-1 1 0,0-1 0,0 0 0,0 0 0,0 0 0,0-1 0,0 1 0,-1-1 0,-4 2 0,-1-1 0,0 1 0,-1-2 0,1 1 0,-1-1 0,1-1 0,-1 1 0,-15-3 0,23 2 0,-1 0 0,0-1 0,0 1 0,1-1 0,-1 0 0,0 0 0,1 0 0,-1 0 0,1 0 0,-1-1 0,1 1 0,-1-1 0,1 1 0,0-1 0,0 0 0,0 0 0,0 0 0,0 0 0,0 0 0,1-1 0,-1 1 0,-1-3 0,-1-5 0,1 1 0,0 0 0,0-1 0,1 0 0,-1-10 0,2 11 0,-1 0 0,0 0 0,0-1 0,-1 2 0,-6-14 0,-3 2-1365,2 4-5461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3:36.0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182 113 24575,'0'-5'0,"0"-7"0,-5-1 0,-7 1 0,-7 2 0,-1-1 0,-1 0 0,3-3 0,-1 2 0,-3 1 0,2 9 0,5 10 0,5 9 0,9 1 0,11-2 0,3-9 0,0-6-8191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3:43.4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149 20 24575,'-10'0'0,"-10"0"0,0-6 0,-3-1 0,-2 0 0,3 7 0,5 3 0,5 2-8191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4:12.10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24575,'0'10'0,"5"4"0,2 5 0,5-2 0,0 3 0,-1 3 0,-4 2 0,-2 3 0,-2 1 0,4-3 0,0-2 0,0 1 0,3-4 0,0 0 0,4-5 0,-1 2 0,8-3 0,1-4-8191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4:16.0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1 426 24575,'0'-8'0,"0"-13"0,0 0 0,1 0 0,2-1 0,5-24 0,-3 23 0,-2 9 0,1 0 0,7-18 0,-9 28 0,-1 1 0,1-1 0,0 1 0,0 0 0,0-1 0,1 1 0,-1 0 0,1 0 0,0 1 0,0-1 0,0 1 0,0-1 0,5-2 0,8-3 0,-10 5 0,1-1 0,-1 1 0,1-1 0,7-7 0,-12 9 0,0-1 0,1 1 0,-1-1 0,0 0 0,0 0 0,-1 0 0,1 0 0,0 0 0,-1 0 0,0 0 0,0-1 0,1-5 0,4-46-1365,-6 28-5461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4:24.79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24575,'31'27'0,"-23"-21"0,0 1 0,-1-1 0,0 1 0,10 13 0,-10-10 0,-1-1 0,0 1 0,-1 0 0,0 1 0,-1-1 0,0 1 0,-1 0 0,0 0 0,2 17 0,51 214 0,-20-115 0,-25-82 0,-6-24 0,0 0 0,2 27 0,-6-34 0,1 0 0,1 0 0,0 0 0,0 0 0,2-1 0,-1 0 0,2 1 0,6 11 0,-2-4-1365,-2-2-5461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4:27.7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634 0 24575,'0'6'0,"-1"0"0,0 0 0,0 0 0,-1 0 0,0 0 0,0-1 0,0 1 0,0-1 0,-5 7 0,-31 47 0,29-47 0,-24 29 0,-1-2 0,-55 50 0,24-27 0,55-52 0,-2-1 0,-13 9 0,-7 6 0,-102 77 0,120-91-151,1 0-1,0 1 0,0 1 0,1 0 1,1 1-1,0 0 0,0 1 1,-10 19-1,8-10-6674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7:28.82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7:30.10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7:30.70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37:31.0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0:16.95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1652 0 24575,'-1619'0'-1365,"1587"0"-5461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52:06.98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24575,'9'0'0,"2"4"0,1 6 0,-3 6 0,2 1 0,-1 5 0,-2 5 0,2-4 0,-1 0 0,3-5 0,-1 0 0,-2 1 0,2-3 0,-2-4-8191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52:09.9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287 1 24575,'0'4'0,"0"0"0,0 0 0,-1 1 0,1-1 0,-1 0 0,0 0 0,0 0 0,0 1 0,-1-1 0,1 0 0,-1-1 0,0 1 0,0 0 0,-1 0 0,1-1 0,-1 1 0,0-1 0,1 0 0,-2 0 0,1 0 0,0 0 0,0-1 0,-1 1 0,0-1 0,1 0 0,-6 2 0,-27 15 0,21-11 0,-1 0 0,1 0 0,1 2 0,-23 19 0,30-23-170,-1 1-1,1-1 0,-1-1 1,0 1-1,0-1 0,-1-1 1,-9 5-1,-3-2-6655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52:14.64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52:16.00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52:22.14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0:47.06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24575,'0'0'0,"5"0"0,7 0 0,2 6 0,3 0 0,-1 6 0,2 0 0,-2 4 0,2-1 0,-8-8 0,-11-6 0,-5-8 0,-7-3 0,-1-5 0,2 1-8191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0:26.93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24575,'216'0'0,"-212"0"0,0 0 0,0 0 0,0 0 0,1 1 0,-1-1 0,0 1 0,0 0 0,-1 1 0,1-1 0,0 1 0,0 0 0,-1-1 0,1 2 0,-1-1 0,5 3 0,-5-2 0,0 1 0,0-1 0,-1 1 0,1 0 0,-1 0 0,0 0 0,0 0 0,0 0 0,0 0 0,-1 0 0,0 1 0,1-1 0,0 9 0,-2-9 0,1 1 0,-1 0 0,1-1 0,-1 1 0,-1-1 0,1 1 0,-1 0 0,1-1 0,-1 1 0,0-1 0,-1 0 0,-2 7 0,2-9 0,1 1 0,-1 0 0,0-1 0,0 1 0,0-1 0,-1 0 0,1 1 0,-1-1 0,1 0 0,-1-1 0,1 1 0,-1 0 0,0-1 0,0 0 0,0 1 0,0-1 0,0 0 0,-6 1 0,-20 1 0,0 0 0,0-2 0,0-1 0,-35-4 0,4 0 0,164 16 0,-66-6 0,-22-4 0,0 1 0,-1 0 0,0 1 0,25 10 0,-36-12 0,0 0 0,0 0 0,-1 0 0,1 1 0,-1-1 0,0 1 0,1 0 0,-1 0 0,-1 0 0,1 0 0,0 0 0,-1 1 0,1 0 0,-1-1 0,0 1 0,-1 0 0,1 0 0,-1 0 0,1 0 0,-1 0 0,0 0 0,0 5 0,2 26 0,-2 0 0,-2-1 0,-6 48 0,7-79 0,0-1 0,0 1 0,-1 0 0,1-1 0,-1 1 0,1-1 0,-1 1 0,0-1 0,0 1 0,-1-1 0,1 1 0,0-1 0,-1 0 0,1 0 0,-1 0 0,0 0 0,0 0 0,0 0 0,0 0 0,0 0 0,0-1 0,0 1 0,0-1 0,-1 0 0,1 1 0,-1-1 0,1 0 0,-1 0 0,1-1 0,-1 1 0,1-1 0,-6 1 0,2-1 0,0 0 0,1-1 0,-1 1 0,1-1 0,-1-1 0,1 1 0,-1-1 0,1 0 0,0 0 0,0-1 0,0 1 0,0-1 0,0 0 0,-8-7 0,-18-20 0,24 23 0,0 0 0,-1 0 0,1 0 0,-1 1 0,0 1 0,-1-1 0,-13-6 0,1 3-1365,4-1-5461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0:29.25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0:31.40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6T21:21:01.25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378 130 24575,'-1'-6'0,"0"1"0,0-1 0,-1 0 0,1 0 0,-1 1 0,-1-1 0,1 1 0,-1-1 0,1 1 0,-2 0 0,1 0 0,0 0 0,-1 1 0,0-1 0,0 1 0,-1 0 0,1 0 0,-1 0 0,0 1 0,0 0 0,0 0 0,0 0 0,0 0 0,-1 1 0,1 0 0,-8-2 0,-2 0 0,0 2 0,0 0 0,0 0 0,0 1 0,-1 1 0,1 1 0,0 0 0,-17 4 0,27-4 0,-1 1 0,0-1 0,0 1 0,0 1 0,1-1 0,-1 1 0,1 0 0,0 0 0,0 1 0,0-1 0,0 1 0,1 0 0,0 1 0,-1-1 0,1 1 0,1 0 0,-1-1 0,1 2 0,0-1 0,0 0 0,0 1 0,-3 10 0,1 5 0,2 1 0,0-1 0,1 0 0,1 1 0,1-1 0,3 23 0,-2 4 0,-1-39 0,1 1 0,-1 0 0,2-1 0,-1 1 0,5 14 0,-5-21 0,1 0 0,-1 0 0,0-1 0,1 1 0,0 0 0,-1-1 0,1 1 0,0-1 0,0 0 0,1 0 0,-1 0 0,0 0 0,1 0 0,-1 0 0,1 0 0,0-1 0,-1 1 0,1-1 0,0 0 0,0 0 0,5 1 0,11 1 0,1 0 0,-1-2 0,1-1 0,-1 0 0,23-3 0,5 0 0,-36 1 0,0 0 0,-1 0 0,1-1 0,-1 0 0,0-1 0,0 0 0,0-1 0,13-8 0,3-1 0,-21 11 0,0 0 0,-1 0 0,0-1 0,0 0 0,0 0 0,0 0 0,0 0 0,-1 0 0,0-1 0,0 0 0,0 0 0,-1 0 0,1 0 0,-1 0 0,0 0 0,-1 0 0,1-1 0,-1 1 0,0-1 0,0 1 0,-1-1 0,0 1 0,0-1 0,0 0 0,-1 1 0,1-1 0,-1 1 0,-1-1 0,1 1 0,-1 0 0,0 0 0,0-1 0,0 1 0,-6-8 0,-6-5-1365,0 3-5461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6434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>
              <a:defRPr sz="1200"/>
            </a:lvl1pPr>
          </a:lstStyle>
          <a:p>
            <a:fld id="{D70456CE-7C43-4342-A709-5762943B7B75}" type="datetimeFigureOut">
              <a:rPr lang="en-US" smtClean="0"/>
              <a:t>6/11/2024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1" rIns="93162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2" tIns="46581" rIns="93162" bIns="465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6433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>
              <a:defRPr sz="1200"/>
            </a:lvl1pPr>
          </a:lstStyle>
          <a:p>
            <a:fld id="{1C75548D-0AD6-446C-9913-B0DFDFCA64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6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213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788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65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412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89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459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291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6503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482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70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39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825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2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62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03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194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5548D-0AD6-446C-9913-B0DFDFCA641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93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E006B-799D-40DA-AA27-FC4C28667B07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032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EB4D-B2CD-45E8-A177-2488F0EE8C91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8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4B8DB-0EAB-44D9-BDED-D0B4A4080BC4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62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4"/>
            <a:ext cx="8229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BE438-57B3-487F-8079-2D3F1B3FF2E8}" type="datetime1">
              <a:rPr lang="en-US" smtClean="0">
                <a:solidFill>
                  <a:srgbClr val="003C71">
                    <a:tint val="75000"/>
                  </a:srgbClr>
                </a:solidFill>
              </a:rPr>
              <a:t>6/11/2024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3C71">
                    <a:tint val="75000"/>
                  </a:srgb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C165-880D-4E20-BD35-4192A47A0085}" type="slidenum">
              <a:rPr lang="en-US" smtClean="0">
                <a:solidFill>
                  <a:srgbClr val="003C7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057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4"/>
            <a:ext cx="8229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D4A6A-F408-430C-909B-FE60C14E35C5}" type="datetime1">
              <a:rPr lang="en-US" smtClean="0">
                <a:solidFill>
                  <a:srgbClr val="003C71">
                    <a:tint val="75000"/>
                  </a:srgbClr>
                </a:solidFill>
              </a:rPr>
              <a:t>6/11/2024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3C71">
                    <a:tint val="75000"/>
                  </a:srgb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C165-880D-4E20-BD35-4192A47A0085}" type="slidenum">
              <a:rPr lang="en-US" smtClean="0">
                <a:solidFill>
                  <a:srgbClr val="003C7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3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4"/>
            <a:ext cx="8229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108F2-2C2F-4095-94A5-8B57FF940A12}" type="datetime1">
              <a:rPr lang="en-US" smtClean="0">
                <a:solidFill>
                  <a:srgbClr val="003C71">
                    <a:tint val="75000"/>
                  </a:srgbClr>
                </a:solidFill>
              </a:rPr>
              <a:t>6/11/2024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3C71">
                    <a:tint val="75000"/>
                  </a:srgb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C165-880D-4E20-BD35-4192A47A0085}" type="slidenum">
              <a:rPr lang="en-US" smtClean="0">
                <a:solidFill>
                  <a:srgbClr val="003C7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54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4"/>
            <a:ext cx="8229600" cy="40687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49C6E-0629-4E46-8720-D440FBD87AA2}" type="datetime1">
              <a:rPr lang="en-US" smtClean="0">
                <a:solidFill>
                  <a:srgbClr val="003C71">
                    <a:tint val="75000"/>
                  </a:srgbClr>
                </a:solidFill>
              </a:rPr>
              <a:t>6/11/2024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3C71">
                    <a:tint val="75000"/>
                  </a:srgb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C165-880D-4E20-BD35-4192A47A0085}" type="slidenum">
              <a:rPr lang="en-US" smtClean="0">
                <a:solidFill>
                  <a:srgbClr val="003C7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88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4"/>
            <a:ext cx="8229600" cy="40687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F8FF-D184-4C32-8266-5E77E87F9FD1}" type="datetime1">
              <a:rPr lang="en-US" smtClean="0">
                <a:solidFill>
                  <a:srgbClr val="003C71">
                    <a:tint val="75000"/>
                  </a:srgbClr>
                </a:solidFill>
              </a:rPr>
              <a:t>6/11/2024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3C71">
                    <a:tint val="75000"/>
                  </a:srgb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C165-880D-4E20-BD35-4192A47A0085}" type="slidenum">
              <a:rPr lang="en-US" smtClean="0">
                <a:solidFill>
                  <a:srgbClr val="003C7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95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3"/>
            <a:ext cx="8229600" cy="39925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AF69E-EFB3-4747-AAB3-C01AB1D905E6}" type="datetime1">
              <a:rPr lang="en-US" smtClean="0">
                <a:solidFill>
                  <a:srgbClr val="003C71">
                    <a:tint val="75000"/>
                  </a:srgbClr>
                </a:solidFill>
              </a:rPr>
              <a:t>6/11/2024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3C71">
                    <a:tint val="75000"/>
                  </a:srgb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C165-880D-4E20-BD35-4192A47A0085}" type="slidenum">
              <a:rPr lang="en-US" smtClean="0">
                <a:solidFill>
                  <a:srgbClr val="003C7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822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4"/>
            <a:ext cx="8229600" cy="40687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E427C-D893-4751-B439-6DE776CFAE78}" type="datetime1">
              <a:rPr lang="en-US" smtClean="0">
                <a:solidFill>
                  <a:srgbClr val="003C71">
                    <a:tint val="75000"/>
                  </a:srgbClr>
                </a:solidFill>
              </a:rPr>
              <a:t>6/11/2024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3C71">
                    <a:tint val="75000"/>
                  </a:srgb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C165-880D-4E20-BD35-4192A47A0085}" type="slidenum">
              <a:rPr lang="en-US" smtClean="0">
                <a:solidFill>
                  <a:srgbClr val="003C7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80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4"/>
            <a:ext cx="8229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7E9E0-79A8-4F58-BE72-9173907E5E0F}" type="datetime1">
              <a:rPr lang="en-US" smtClean="0">
                <a:solidFill>
                  <a:srgbClr val="003C71">
                    <a:tint val="75000"/>
                  </a:srgbClr>
                </a:solidFill>
              </a:rPr>
              <a:t>6/11/2024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3C71">
                    <a:tint val="75000"/>
                  </a:srgbClr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2C165-880D-4E20-BD35-4192A47A0085}" type="slidenum">
              <a:rPr lang="en-US" smtClean="0">
                <a:solidFill>
                  <a:srgbClr val="003C71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3C71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8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618" y="214868"/>
            <a:ext cx="7536181" cy="457197"/>
          </a:xfrm>
          <a:noFill/>
          <a:ln>
            <a:solidFill>
              <a:srgbClr val="FFFFFF"/>
            </a:solidFill>
          </a:ln>
        </p:spPr>
        <p:txBody>
          <a:bodyPr>
            <a:normAutofit/>
          </a:bodyPr>
          <a:lstStyle>
            <a:lvl1pPr>
              <a:defRPr sz="1800">
                <a:solidFill>
                  <a:srgbClr val="418FDE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5228"/>
            <a:ext cx="8229600" cy="5180938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6193D4AD-C0D9-42D9-9EFC-1AA5571A7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82DBA483-8D07-48BF-8F5D-7A10413326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6"/>
            <a:ext cx="1091587" cy="670589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5A94BE6-9E2C-45C8-936C-E677655BD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CONFIDENTIAL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39BCD4-7A31-45E3-BA7D-CA3E6ED362AA}"/>
              </a:ext>
            </a:extLst>
          </p:cNvPr>
          <p:cNvCxnSpPr/>
          <p:nvPr userDrawn="1"/>
        </p:nvCxnSpPr>
        <p:spPr>
          <a:xfrm>
            <a:off x="1150620" y="601980"/>
            <a:ext cx="75361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375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87DA0-851B-4233-AA18-EEF8E9AE6C63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9B5B4-DA11-40ED-A0E2-C814E8F03F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" y="141288"/>
            <a:ext cx="1761898" cy="7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3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4"/>
            <a:ext cx="4038600" cy="4068763"/>
          </a:xfrm>
        </p:spPr>
        <p:txBody>
          <a:bodyPr/>
          <a:lstStyle>
            <a:lvl1pPr>
              <a:defRPr sz="2100">
                <a:latin typeface="Arial Nova" panose="020B0504020202020204" pitchFamily="34" charset="0"/>
              </a:defRPr>
            </a:lvl1pPr>
            <a:lvl2pPr>
              <a:defRPr sz="1800">
                <a:latin typeface="Arial Nova" panose="020B0504020202020204" pitchFamily="34" charset="0"/>
              </a:defRPr>
            </a:lvl2pPr>
            <a:lvl3pPr>
              <a:defRPr sz="1500">
                <a:latin typeface="Arial Nova" panose="020B0504020202020204" pitchFamily="34" charset="0"/>
              </a:defRPr>
            </a:lvl3pPr>
            <a:lvl4pPr>
              <a:defRPr sz="1350">
                <a:latin typeface="Arial Nova" panose="020B0504020202020204" pitchFamily="34" charset="0"/>
              </a:defRPr>
            </a:lvl4pPr>
            <a:lvl5pPr>
              <a:defRPr sz="1350">
                <a:latin typeface="Arial Nova" panose="020B05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4"/>
            <a:ext cx="4038600" cy="4068763"/>
          </a:xfrm>
        </p:spPr>
        <p:txBody>
          <a:bodyPr/>
          <a:lstStyle>
            <a:lvl1pPr>
              <a:defRPr sz="2100">
                <a:latin typeface="Arial Nova" panose="020B0504020202020204" pitchFamily="34" charset="0"/>
              </a:defRPr>
            </a:lvl1pPr>
            <a:lvl2pPr>
              <a:defRPr sz="1800">
                <a:latin typeface="Arial Nova" panose="020B0504020202020204" pitchFamily="34" charset="0"/>
              </a:defRPr>
            </a:lvl2pPr>
            <a:lvl3pPr>
              <a:defRPr sz="1500">
                <a:latin typeface="Arial Nova" panose="020B0504020202020204" pitchFamily="34" charset="0"/>
              </a:defRPr>
            </a:lvl3pPr>
            <a:lvl4pPr>
              <a:defRPr sz="1350">
                <a:latin typeface="Arial Nova" panose="020B0504020202020204" pitchFamily="34" charset="0"/>
              </a:defRPr>
            </a:lvl4pPr>
            <a:lvl5pPr>
              <a:defRPr sz="1350">
                <a:latin typeface="Arial Nova" panose="020B0504020202020204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CAE88-11AC-4C03-9699-2230CCE774F0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8C718-B339-4C71-90DF-4A4A01B414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" y="141288"/>
            <a:ext cx="1761898" cy="7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4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4E44-2997-47E1-AC35-F8BB5854C62B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3A61E-F8E5-4928-8C80-EDCAD21695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2" y="70138"/>
            <a:ext cx="1062182" cy="48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2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F391-CADA-4DA4-BFB6-C4DDEB336255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76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F549D-1F21-46F0-BFEA-B961EB10D8C2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95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35E36-1DA5-47E0-B384-EE3B4EAB28B4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8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D0FB-85AA-418A-9C56-15F64EBC596C}" type="datetime1">
              <a:rPr lang="en-US" smtClean="0"/>
              <a:t>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3D4AD-C0D9-42D9-9EFC-1AA5571A7C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25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1586" y="214868"/>
            <a:ext cx="7595213" cy="457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9491"/>
            <a:ext cx="8229600" cy="4804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fld id="{CACF211E-C4FD-45AF-8B18-0FA2173AC87C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fld id="{6193D4AD-C0D9-42D9-9EFC-1AA5571A7C7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D3BDD609-49F9-4B37-A555-B96E10DCAD90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6"/>
            <a:ext cx="1091587" cy="67058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A8DC5A-BAE9-469A-A250-55557A971535}"/>
              </a:ext>
            </a:extLst>
          </p:cNvPr>
          <p:cNvCxnSpPr/>
          <p:nvPr userDrawn="1"/>
        </p:nvCxnSpPr>
        <p:spPr>
          <a:xfrm>
            <a:off x="1150620" y="601980"/>
            <a:ext cx="75361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</p:sldLayoutIdLst>
  <p:hf sldNum="0" hdr="0" dt="0"/>
  <p:txStyles>
    <p:titleStyle>
      <a:lvl1pPr algn="r" defTabSz="685800" rtl="0" eaLnBrk="1" latinLnBrk="0" hangingPunct="1">
        <a:spcBef>
          <a:spcPct val="0"/>
        </a:spcBef>
        <a:buNone/>
        <a:defRPr sz="1800" kern="1200">
          <a:solidFill>
            <a:srgbClr val="418FDE"/>
          </a:solidFill>
          <a:latin typeface="Arial Black" panose="020B0A04020102020204" pitchFamily="34" charset="0"/>
          <a:ea typeface="+mj-ea"/>
          <a:cs typeface="Arial Black" panose="020B0A04020102020204" pitchFamily="34" charset="0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E35205"/>
          </a:solidFill>
          <a:latin typeface="Avenir Next LT Pro" panose="020B0504020202020204" pitchFamily="34" charset="0"/>
          <a:ea typeface="+mn-ea"/>
          <a:cs typeface="Avenir Next LT Pro" panose="020B050402020202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rgbClr val="E35205"/>
          </a:solidFill>
          <a:latin typeface="Avenir Next LT Pro" panose="020B0504020202020204" pitchFamily="34" charset="0"/>
          <a:ea typeface="+mn-ea"/>
          <a:cs typeface="Avenir Next LT Pro" panose="020B0504020202020204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E35205"/>
          </a:solidFill>
          <a:latin typeface="Avenir Next LT Pro" panose="020B0504020202020204" pitchFamily="34" charset="0"/>
          <a:ea typeface="+mn-ea"/>
          <a:cs typeface="Avenir Next LT Pro" panose="020B05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E35205"/>
          </a:solidFill>
          <a:latin typeface="Avenir Next LT Pro" panose="020B0504020202020204" pitchFamily="34" charset="0"/>
          <a:ea typeface="+mn-ea"/>
          <a:cs typeface="Avenir Next LT Pro" panose="020B05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E35205"/>
          </a:solidFill>
          <a:latin typeface="Avenir Next LT Pro" panose="020B0504020202020204" pitchFamily="34" charset="0"/>
          <a:ea typeface="+mn-ea"/>
          <a:cs typeface="Avenir Next LT Pro" panose="020B05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4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47" Type="http://schemas.openxmlformats.org/officeDocument/2006/relationships/image" Target="../media/image27.png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63" Type="http://schemas.openxmlformats.org/officeDocument/2006/relationships/image" Target="../media/image35.png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6" Type="http://schemas.openxmlformats.org/officeDocument/2006/relationships/customXml" Target="../ink/ink6.xml"/><Relationship Id="rId29" Type="http://schemas.openxmlformats.org/officeDocument/2006/relationships/image" Target="../media/image18.png"/><Relationship Id="rId11" Type="http://schemas.openxmlformats.org/officeDocument/2006/relationships/image" Target="../media/image10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22.png"/><Relationship Id="rId40" Type="http://schemas.openxmlformats.org/officeDocument/2006/relationships/customXml" Target="../ink/ink19.xml"/><Relationship Id="rId45" Type="http://schemas.openxmlformats.org/officeDocument/2006/relationships/image" Target="../media/image26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66" Type="http://schemas.openxmlformats.org/officeDocument/2006/relationships/image" Target="../media/image4.png"/><Relationship Id="rId5" Type="http://schemas.openxmlformats.org/officeDocument/2006/relationships/customXml" Target="../ink/ink1.xml"/><Relationship Id="rId61" Type="http://schemas.openxmlformats.org/officeDocument/2006/relationships/image" Target="../media/image34.png"/><Relationship Id="rId19" Type="http://schemas.openxmlformats.org/officeDocument/2006/relationships/customXml" Target="../ink/ink8.xml"/><Relationship Id="rId14" Type="http://schemas.openxmlformats.org/officeDocument/2006/relationships/customXml" Target="../ink/ink5.xml"/><Relationship Id="rId22" Type="http://schemas.openxmlformats.org/officeDocument/2006/relationships/customXml" Target="../ink/ink10.xml"/><Relationship Id="rId27" Type="http://schemas.openxmlformats.org/officeDocument/2006/relationships/image" Target="../media/image17.png"/><Relationship Id="rId30" Type="http://schemas.openxmlformats.org/officeDocument/2006/relationships/customXml" Target="../ink/ink14.xml"/><Relationship Id="rId35" Type="http://schemas.openxmlformats.org/officeDocument/2006/relationships/image" Target="../media/image21.png"/><Relationship Id="rId43" Type="http://schemas.openxmlformats.org/officeDocument/2006/relationships/image" Target="../media/image25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8" Type="http://schemas.openxmlformats.org/officeDocument/2006/relationships/customXml" Target="../ink/ink2.xml"/><Relationship Id="rId51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12" Type="http://schemas.openxmlformats.org/officeDocument/2006/relationships/customXml" Target="../ink/ink4.xml"/><Relationship Id="rId17" Type="http://schemas.openxmlformats.org/officeDocument/2006/relationships/image" Target="../media/image13.png"/><Relationship Id="rId25" Type="http://schemas.openxmlformats.org/officeDocument/2006/relationships/image" Target="../media/image16.png"/><Relationship Id="rId33" Type="http://schemas.openxmlformats.org/officeDocument/2006/relationships/image" Target="../media/image20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3.png"/><Relationship Id="rId20" Type="http://schemas.openxmlformats.org/officeDocument/2006/relationships/customXml" Target="../ink/ink9.xml"/><Relationship Id="rId41" Type="http://schemas.openxmlformats.org/officeDocument/2006/relationships/image" Target="../media/image24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1" Type="http://schemas.microsoft.com/office/2007/relationships/media" Target="../media/media13.m4a"/><Relationship Id="rId15" Type="http://schemas.openxmlformats.org/officeDocument/2006/relationships/image" Target="../media/image12.png"/><Relationship Id="rId23" Type="http://schemas.openxmlformats.org/officeDocument/2006/relationships/image" Target="../media/image15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28.png"/><Relationship Id="rId57" Type="http://schemas.openxmlformats.org/officeDocument/2006/relationships/image" Target="../media/image32.png"/><Relationship Id="rId10" Type="http://schemas.openxmlformats.org/officeDocument/2006/relationships/customXml" Target="../ink/ink3.xml"/><Relationship Id="rId31" Type="http://schemas.openxmlformats.org/officeDocument/2006/relationships/image" Target="../media/image19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4" Type="http://schemas.openxmlformats.org/officeDocument/2006/relationships/image" Target="../media/image7.emf"/><Relationship Id="rId9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openxmlformats.org/officeDocument/2006/relationships/customXml" Target="../ink/ink7.xml"/><Relationship Id="rId3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customXml" Target="../ink/ink3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11" Type="http://schemas.openxmlformats.org/officeDocument/2006/relationships/image" Target="../media/image40.png"/><Relationship Id="rId5" Type="http://schemas.openxmlformats.org/officeDocument/2006/relationships/customXml" Target="../ink/ink32.xml"/><Relationship Id="rId10" Type="http://schemas.openxmlformats.org/officeDocument/2006/relationships/customXml" Target="../ink/ink34.xml"/><Relationship Id="rId4" Type="http://schemas.openxmlformats.org/officeDocument/2006/relationships/image" Target="../media/image8.emf"/><Relationship Id="rId9" Type="http://schemas.openxmlformats.org/officeDocument/2006/relationships/image" Target="../media/image39.png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customXml" Target="../ink/ink36.xml"/><Relationship Id="rId5" Type="http://schemas.openxmlformats.org/officeDocument/2006/relationships/image" Target="../media/image4.png"/><Relationship Id="rId10" Type="http://schemas.openxmlformats.org/officeDocument/2006/relationships/customXml" Target="../ink/ink39.xml"/><Relationship Id="rId4" Type="http://schemas.openxmlformats.org/officeDocument/2006/relationships/notesSlide" Target="../notesSlides/notesSlide13.xml"/><Relationship Id="rId9" Type="http://schemas.openxmlformats.org/officeDocument/2006/relationships/customXml" Target="../ink/ink3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41.xml"/><Relationship Id="rId12" Type="http://schemas.openxmlformats.org/officeDocument/2006/relationships/customXml" Target="../ink/ink4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7.png"/><Relationship Id="rId11" Type="http://schemas.openxmlformats.org/officeDocument/2006/relationships/customXml" Target="../ink/ink43.xml"/><Relationship Id="rId5" Type="http://schemas.openxmlformats.org/officeDocument/2006/relationships/customXml" Target="../ink/ink40.xml"/><Relationship Id="rId10" Type="http://schemas.openxmlformats.org/officeDocument/2006/relationships/image" Target="../media/image9.png"/><Relationship Id="rId4" Type="http://schemas.openxmlformats.org/officeDocument/2006/relationships/image" Target="../media/image9.jpeg"/><Relationship Id="rId9" Type="http://schemas.openxmlformats.org/officeDocument/2006/relationships/customXml" Target="../ink/ink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hyperlink" Target="https://www.irs.gov/pub/irs-pdf/f720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hyperlink" Target="http://www.irs/PDS" TargetMode="External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hyperlink" Target="https://www.irs.gov/payments/eftps-the-electronic-federal-tax-payment-system" TargetMode="External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s.gov/pub/irs-pdf/f720.pdf" TargetMode="Externa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hyperlink" Target="mailto:vbrucehovland@thesalusgroup.com" TargetMode="External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irs.gov/pub/irs-pdf/i720.pdf" TargetMode="External"/><Relationship Id="rId5" Type="http://schemas.openxmlformats.org/officeDocument/2006/relationships/hyperlink" Target="https://www.irs.gov/pub/irs-pdf/f720.pdf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hyperlink" Target="https://www.govinfo.gov/content/pkg/FR-2012-12-06/pdf/2012-29325.pdf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hyperlink" Target="https://www.federalregister.gov/documents/2012/12/06/2012-29325/fees-on-health-insurance-policies-and-self-insured-plans-for-the-patient-centered-outcomes-research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hyperlink" Target="https://www.irs.gov/pub/irs-pdf/i720.pdf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ABF082-3294-5878-0230-C08B981EA189}"/>
              </a:ext>
            </a:extLst>
          </p:cNvPr>
          <p:cNvSpPr txBox="1"/>
          <p:nvPr/>
        </p:nvSpPr>
        <p:spPr>
          <a:xfrm>
            <a:off x="1658112" y="2610314"/>
            <a:ext cx="6137148" cy="23760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Next LT Pro Demi"/>
              </a:rPr>
              <a:t>Salus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Next LT Pro Demi"/>
              </a:rPr>
              <a:t> Group</a:t>
            </a:r>
          </a:p>
          <a:p>
            <a:pPr algn="ctr" defTabSz="685800">
              <a:spcBef>
                <a:spcPct val="20000"/>
              </a:spcBef>
              <a:defRPr/>
            </a:pPr>
            <a:r>
              <a:rPr kumimoji="0" lang="en-US" sz="1400" b="1" i="0" u="none" strike="noStrike" kern="1200" cap="none" spc="60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Poppins SemiBold"/>
                <a:ea typeface="Poppins SemiBold" charset="0"/>
                <a:cs typeface="Poppins SemiBold"/>
              </a:rPr>
              <a:t>CLEAN. SIMPLE. UNCOMPLICATED.</a:t>
            </a:r>
            <a:endParaRPr lang="en-US" sz="1400" b="1" i="0" u="none" strike="noStrike" kern="1200" cap="none" spc="60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Poppins SemiBold"/>
              <a:ea typeface="Poppins SemiBold" charset="0"/>
              <a:cs typeface="Poppins SemiBold"/>
            </a:endParaRPr>
          </a:p>
          <a:p>
            <a:pPr algn="ctr" defTabSz="685800">
              <a:spcBef>
                <a:spcPct val="20000"/>
              </a:spcBef>
              <a:defRPr/>
            </a:pPr>
            <a:endParaRPr kumimoji="0" lang="en-US" sz="1400" b="1" i="0" u="none" strike="noStrike" kern="1200" cap="none" spc="60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 Demi"/>
              </a:rPr>
              <a:t>PCORI Annual Filing Requirements Under ACA</a:t>
            </a:r>
          </a:p>
          <a:p>
            <a:pPr algn="ctr" defTabSz="685800">
              <a:spcBef>
                <a:spcPct val="20000"/>
              </a:spcBef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Avenir Next LT Pro Demi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 Demi"/>
              </a:rPr>
              <a:t>June 2024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1D381106-898E-0AE8-F6A2-723116A31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0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41"/>
    </mc:Choice>
    <mc:Fallback xmlns="">
      <p:transition spd="slow" advTm="71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A9CF42-FA9B-BA44-5C4D-E9BF83B00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68561"/>
            <a:ext cx="8229600" cy="348196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How is Form 720 Completed and Filed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900" dirty="0">
              <a:solidFill>
                <a:srgbClr val="418FDE"/>
              </a:solidFill>
              <a:latin typeface="Avenir Next LT Pro" panose="020B0504020202020204" pitchFamily="34" charset="77"/>
              <a:cs typeface="Gotham Book" pitchFamily="50" charset="0"/>
            </a:endParaRPr>
          </a:p>
          <a:p>
            <a:r>
              <a:rPr lang="en-US" sz="8800" dirty="0">
                <a:latin typeface="Avenir Next LT Pro" panose="020B0504020202020204" pitchFamily="34" charset="77"/>
                <a:cs typeface="Calibri" panose="020F0502020204030204" pitchFamily="34" charset="0"/>
              </a:rPr>
              <a:t>Form 720 is completed, signed by an authorized representative and mailed with payment</a:t>
            </a:r>
          </a:p>
          <a:p>
            <a:endParaRPr lang="en-US" sz="88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r>
              <a:rPr lang="en-US" sz="8800" dirty="0">
                <a:latin typeface="Avenir Next LT Pro" panose="020B0504020202020204" pitchFamily="34" charset="77"/>
                <a:cs typeface="Calibri" panose="020F0502020204030204" pitchFamily="34" charset="0"/>
              </a:rPr>
              <a:t> Payment Voucher (Form 720-V) is completed and included with form 720 and the appropriate payment (check or electronically through EFTPS)</a:t>
            </a:r>
          </a:p>
          <a:p>
            <a:endParaRPr lang="en-US" sz="88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r>
              <a:rPr lang="en-US" sz="8800" dirty="0">
                <a:latin typeface="Avenir Next LT Pro" panose="020B0504020202020204" pitchFamily="34" charset="77"/>
                <a:cs typeface="Calibri" panose="020F0502020204030204" pitchFamily="34" charset="0"/>
              </a:rPr>
              <a:t>The signed Form 720, payment voucher (720-V) and check are then mailed via USPS or designated private mail services specified in Form 720 Instructions. (electronic payment available for EFTPS members)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83159752-A942-C33C-461F-31CAED06E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874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78"/>
    </mc:Choice>
    <mc:Fallback xmlns="">
      <p:transition spd="slow" advTm="89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4B7ECF-E2C0-376D-5EE7-7B4AB1F16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75104"/>
            <a:ext cx="8229600" cy="189427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How to Complete Form 720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4800" b="1" dirty="0">
              <a:solidFill>
                <a:srgbClr val="003C71"/>
              </a:solidFill>
              <a:latin typeface="Avenir Next LT Pro" panose="020B0504020202020204" pitchFamily="34" charset="77"/>
              <a:cs typeface="Gotham Book" pitchFamily="50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Gotham Book" pitchFamily="50" charset="0"/>
              </a:rPr>
              <a:t>Complete Top of Page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Gotham Book" pitchFamily="50" charset="0"/>
              </a:rPr>
              <a:t>With Company Information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9C66F4-58D7-038F-A7FE-D597B96EF0A7}"/>
              </a:ext>
            </a:extLst>
          </p:cNvPr>
          <p:cNvSpPr txBox="1">
            <a:spLocks/>
          </p:cNvSpPr>
          <p:nvPr/>
        </p:nvSpPr>
        <p:spPr>
          <a:xfrm>
            <a:off x="457200" y="3869381"/>
            <a:ext cx="8229600" cy="481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 defTabSz="685800">
              <a:spcBef>
                <a:spcPct val="20000"/>
              </a:spcBef>
              <a:buFont typeface="Arial" panose="020B0604020202020204" pitchFamily="34" charset="0"/>
              <a:buNone/>
              <a:defRPr sz="3600" b="1">
                <a:solidFill>
                  <a:srgbClr val="E35205"/>
                </a:solidFill>
                <a:latin typeface="Avenir Next LT Pro" panose="020B0504020202020204" pitchFamily="34" charset="77"/>
                <a:cs typeface="Calibri" panose="020F0502020204030204" pitchFamily="34" charset="0"/>
              </a:defRPr>
            </a:lvl1pPr>
            <a:lvl2pPr marL="557213" indent="-214313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rgbClr val="E35205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2pPr>
            <a:lvl3pPr marL="8572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rgbClr val="E35205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3pPr>
            <a:lvl4pPr marL="1200150" indent="-1714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rgbClr val="E35205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4pPr>
            <a:lvl5pPr marL="1543050" indent="-171450" defTabSz="6858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rgbClr val="E35205"/>
                </a:solidFill>
                <a:latin typeface="Avenir Next LT Pro" panose="020B0504020202020204" pitchFamily="34" charset="0"/>
                <a:cs typeface="Avenir Next LT Pro" panose="020B0504020202020204" pitchFamily="34" charset="0"/>
              </a:defRPr>
            </a:lvl5pPr>
            <a:lvl6pPr marL="18859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6pPr>
            <a:lvl7pPr marL="22288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7pPr>
            <a:lvl8pPr marL="25717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8pPr>
            <a:lvl9pPr marL="2914650" indent="-17145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No Need to Complete Part I of Form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85465F8-131B-0203-F669-A98992602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248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2"/>
    </mc:Choice>
    <mc:Fallback xmlns="">
      <p:transition spd="slow" advTm="3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B105FC99-8240-A9FD-F680-150AED53D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18" y="214868"/>
            <a:ext cx="7536181" cy="4571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FE7589-6252-3012-30F4-8F6D8080E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323991"/>
            <a:ext cx="8229600" cy="4423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ACF91-1D82-836F-18F5-941E9E512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CONFIDENTIAL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B1BA6D51-AD30-417B-D93B-EF01AA3D9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31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94"/>
    </mc:Choice>
    <mc:Fallback xmlns="">
      <p:transition spd="slow" advTm="9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88BAA-A972-F4C4-8038-FB0CECC14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Move to Part II of IRS Form 720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5DE67-1CDA-1D62-7798-43D04BC1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922E0-6785-68D2-2118-D5F340CD7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071" y="2713941"/>
            <a:ext cx="8792870" cy="37582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4DD9D1-025A-FFF3-1B24-484CF1374C5F}"/>
              </a:ext>
            </a:extLst>
          </p:cNvPr>
          <p:cNvGrpSpPr/>
          <p:nvPr/>
        </p:nvGrpSpPr>
        <p:grpSpPr>
          <a:xfrm>
            <a:off x="3545622" y="5486128"/>
            <a:ext cx="256320" cy="359640"/>
            <a:chOff x="3545622" y="5486128"/>
            <a:chExt cx="256320" cy="35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5018265-E163-E036-74DA-B771728721E6}"/>
                    </a:ext>
                  </a:extLst>
                </p14:cNvPr>
                <p14:cNvContentPartPr/>
                <p14:nvPr/>
              </p14:nvContentPartPr>
              <p14:xfrm>
                <a:off x="3545622" y="5486128"/>
                <a:ext cx="68760" cy="264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5018265-E163-E036-74DA-B771728721E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39502" y="5480008"/>
                  <a:ext cx="8100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327E492-8BA6-25DB-8BD0-494B4840E150}"/>
                    </a:ext>
                  </a:extLst>
                </p14:cNvPr>
                <p14:cNvContentPartPr/>
                <p14:nvPr/>
              </p14:nvContentPartPr>
              <p14:xfrm>
                <a:off x="3724542" y="5630848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327E492-8BA6-25DB-8BD0-494B4840E15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18422" y="5624728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44BF211-14B2-6A06-7AD9-9031AF103B9A}"/>
                    </a:ext>
                  </a:extLst>
                </p14:cNvPr>
                <p14:cNvContentPartPr/>
                <p14:nvPr/>
              </p14:nvContentPartPr>
              <p14:xfrm>
                <a:off x="3679542" y="5552368"/>
                <a:ext cx="122400" cy="293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44BF211-14B2-6A06-7AD9-9031AF103B9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73422" y="5546248"/>
                  <a:ext cx="134640" cy="30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EC6BE63-E35E-277B-BBF8-D636C5700CB4}"/>
                  </a:ext>
                </a:extLst>
              </p14:cNvPr>
              <p14:cNvContentPartPr/>
              <p14:nvPr/>
            </p14:nvContentPartPr>
            <p14:xfrm>
              <a:off x="4980942" y="5619688"/>
              <a:ext cx="5950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EC6BE63-E35E-277B-BBF8-D636C5700CB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74822" y="5613568"/>
                <a:ext cx="60732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C13D982-DEC4-3489-6269-22B35ED01F93}"/>
                  </a:ext>
                </a:extLst>
              </p14:cNvPr>
              <p14:cNvContentPartPr/>
              <p14:nvPr/>
            </p14:nvContentPartPr>
            <p14:xfrm>
              <a:off x="5207742" y="5385688"/>
              <a:ext cx="45720" cy="27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C13D982-DEC4-3489-6269-22B35ED01F9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01622" y="5379568"/>
                <a:ext cx="57960" cy="3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AA284632-154A-7A5F-71A6-A3790E653407}"/>
              </a:ext>
            </a:extLst>
          </p:cNvPr>
          <p:cNvGrpSpPr/>
          <p:nvPr/>
        </p:nvGrpSpPr>
        <p:grpSpPr>
          <a:xfrm>
            <a:off x="5006502" y="5229448"/>
            <a:ext cx="482400" cy="204120"/>
            <a:chOff x="5006502" y="5229448"/>
            <a:chExt cx="482400" cy="20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C2B6DED-893F-FA53-86DD-0AA82C8D3FF9}"/>
                    </a:ext>
                  </a:extLst>
                </p14:cNvPr>
                <p14:cNvContentPartPr/>
                <p14:nvPr/>
              </p14:nvContentPartPr>
              <p14:xfrm>
                <a:off x="5006502" y="5229448"/>
                <a:ext cx="114480" cy="200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C2B6DED-893F-FA53-86DD-0AA82C8D3FF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00382" y="5223328"/>
                  <a:ext cx="1267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A6E4A7C-7D38-021A-5E83-6C7B02E68399}"/>
                    </a:ext>
                  </a:extLst>
                </p14:cNvPr>
                <p14:cNvContentPartPr/>
                <p14:nvPr/>
              </p14:nvContentPartPr>
              <p14:xfrm>
                <a:off x="5207742" y="5429968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A6E4A7C-7D38-021A-5E83-6C7B02E6839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01622" y="5423848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C2275D0-4E0E-55CA-F51F-E94657D0BFFE}"/>
                    </a:ext>
                  </a:extLst>
                </p14:cNvPr>
                <p14:cNvContentPartPr/>
                <p14:nvPr/>
              </p14:nvContentPartPr>
              <p14:xfrm>
                <a:off x="5196222" y="5374168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C2275D0-4E0E-55CA-F51F-E94657D0BFF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190102" y="5368048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7DEC72B-ED8A-DEC0-B7A8-8CDAA0C1434A}"/>
                    </a:ext>
                  </a:extLst>
                </p14:cNvPr>
                <p14:cNvContentPartPr/>
                <p14:nvPr/>
              </p14:nvContentPartPr>
              <p14:xfrm>
                <a:off x="5327982" y="5271928"/>
                <a:ext cx="160920" cy="161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7DEC72B-ED8A-DEC0-B7A8-8CDAA0C1434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21862" y="5265808"/>
                  <a:ext cx="173160" cy="17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CA30B73-758B-8280-9996-E8988CDBDC59}"/>
                  </a:ext>
                </a:extLst>
              </p14:cNvPr>
              <p14:cNvContentPartPr/>
              <p14:nvPr/>
            </p14:nvContentPartPr>
            <p14:xfrm>
              <a:off x="5572422" y="5264728"/>
              <a:ext cx="162720" cy="189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CA30B73-758B-8280-9996-E8988CDBDC5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66302" y="5258608"/>
                <a:ext cx="17496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9B139FD-B69D-A081-F46E-B75281557E86}"/>
                  </a:ext>
                </a:extLst>
              </p14:cNvPr>
              <p14:cNvContentPartPr/>
              <p14:nvPr/>
            </p14:nvContentPartPr>
            <p14:xfrm>
              <a:off x="4807062" y="5251408"/>
              <a:ext cx="162000" cy="181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9B139FD-B69D-A081-F46E-B75281557E8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00942" y="5245288"/>
                <a:ext cx="17424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98443D6-6FB5-81A6-20AD-651CA3016695}"/>
                  </a:ext>
                </a:extLst>
              </p14:cNvPr>
              <p14:cNvContentPartPr/>
              <p14:nvPr/>
            </p14:nvContentPartPr>
            <p14:xfrm>
              <a:off x="4928742" y="5150968"/>
              <a:ext cx="360" cy="277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98443D6-6FB5-81A6-20AD-651CA301669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922622" y="5144848"/>
                <a:ext cx="1260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3C3EDAA-EAA6-92ED-D884-E5CD1183AE87}"/>
                  </a:ext>
                </a:extLst>
              </p14:cNvPr>
              <p14:cNvContentPartPr/>
              <p14:nvPr/>
            </p14:nvContentPartPr>
            <p14:xfrm>
              <a:off x="4895262" y="5296408"/>
              <a:ext cx="121320" cy="11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3C3EDAA-EAA6-92ED-D884-E5CD1183AE8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89142" y="5290288"/>
                <a:ext cx="13356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DB2C442-27CB-CF36-F558-F9CCD91BF743}"/>
                  </a:ext>
                </a:extLst>
              </p14:cNvPr>
              <p14:cNvContentPartPr/>
              <p14:nvPr/>
            </p14:nvContentPartPr>
            <p14:xfrm>
              <a:off x="3691062" y="5909848"/>
              <a:ext cx="34920" cy="1490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DB2C442-27CB-CF36-F558-F9CCD91BF74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684942" y="5903728"/>
                <a:ext cx="471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87FE0B6-7548-2DE8-61EF-6A8843FB6B0C}"/>
                  </a:ext>
                </a:extLst>
              </p14:cNvPr>
              <p14:cNvContentPartPr/>
              <p14:nvPr/>
            </p14:nvContentPartPr>
            <p14:xfrm>
              <a:off x="3768822" y="5909848"/>
              <a:ext cx="91800" cy="2448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87FE0B6-7548-2DE8-61EF-6A8843FB6B0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762702" y="5903728"/>
                <a:ext cx="10404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2C45DCD-580F-E801-C5AD-E39297316866}"/>
                  </a:ext>
                </a:extLst>
              </p14:cNvPr>
              <p14:cNvContentPartPr/>
              <p14:nvPr/>
            </p14:nvContentPartPr>
            <p14:xfrm>
              <a:off x="2095902" y="6143848"/>
              <a:ext cx="38520" cy="255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2C45DCD-580F-E801-C5AD-E3929731686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89782" y="6137728"/>
                <a:ext cx="507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AA2BF364-BFBA-D1D9-8D08-7E5A8FB4289A}"/>
                  </a:ext>
                </a:extLst>
              </p14:cNvPr>
              <p14:cNvContentPartPr/>
              <p14:nvPr/>
            </p14:nvContentPartPr>
            <p14:xfrm>
              <a:off x="2240982" y="6199288"/>
              <a:ext cx="93960" cy="1407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AA2BF364-BFBA-D1D9-8D08-7E5A8FB4289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234862" y="6193168"/>
                <a:ext cx="106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70E303E-2A9F-3B43-A7AA-70FF589A16D6}"/>
                  </a:ext>
                </a:extLst>
              </p14:cNvPr>
              <p14:cNvContentPartPr/>
              <p14:nvPr/>
            </p14:nvContentPartPr>
            <p14:xfrm>
              <a:off x="2296062" y="6188488"/>
              <a:ext cx="23400" cy="2786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70E303E-2A9F-3B43-A7AA-70FF589A16D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89942" y="6182368"/>
                <a:ext cx="35640" cy="29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D6114837-916C-B2B0-5AE7-DBECF943496E}"/>
                  </a:ext>
                </a:extLst>
              </p14:cNvPr>
              <p14:cNvContentPartPr/>
              <p14:nvPr/>
            </p14:nvContentPartPr>
            <p14:xfrm>
              <a:off x="3683862" y="5898328"/>
              <a:ext cx="7200" cy="1220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D6114837-916C-B2B0-5AE7-DBECF943496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677742" y="5892208"/>
                <a:ext cx="194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7C1EDDD-44B3-B365-A0DE-B0008FF9F7D0}"/>
                  </a:ext>
                </a:extLst>
              </p14:cNvPr>
              <p14:cNvContentPartPr/>
              <p14:nvPr/>
            </p14:nvContentPartPr>
            <p14:xfrm>
              <a:off x="4997862" y="6288928"/>
              <a:ext cx="555480" cy="248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7C1EDDD-44B3-B365-A0DE-B0008FF9F7D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91742" y="6282808"/>
                <a:ext cx="56772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7B525500-0218-D0E1-1D57-53A0E05B5830}"/>
                  </a:ext>
                </a:extLst>
              </p14:cNvPr>
              <p14:cNvContentPartPr/>
              <p14:nvPr/>
            </p14:nvContentPartPr>
            <p14:xfrm>
              <a:off x="4762782" y="5953408"/>
              <a:ext cx="113040" cy="204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7B525500-0218-D0E1-1D57-53A0E05B583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56662" y="5947288"/>
                <a:ext cx="12528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B8A40F3-64B0-65D4-B0FE-E5E6BE097AFD}"/>
                  </a:ext>
                </a:extLst>
              </p14:cNvPr>
              <p14:cNvContentPartPr/>
              <p14:nvPr/>
            </p14:nvContentPartPr>
            <p14:xfrm>
              <a:off x="4917582" y="5934688"/>
              <a:ext cx="12240" cy="648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B8A40F3-64B0-65D4-B0FE-E5E6BE097AF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911462" y="5928568"/>
                <a:ext cx="2448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DF91AF90-FF3F-8D45-A7F0-B6E7CFE0A7F4}"/>
              </a:ext>
            </a:extLst>
          </p:cNvPr>
          <p:cNvGrpSpPr/>
          <p:nvPr/>
        </p:nvGrpSpPr>
        <p:grpSpPr>
          <a:xfrm>
            <a:off x="4805262" y="5953768"/>
            <a:ext cx="360720" cy="299880"/>
            <a:chOff x="4805262" y="5953768"/>
            <a:chExt cx="360720" cy="29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98089AE-2B74-C30A-5C31-D465F9B5C4B9}"/>
                    </a:ext>
                  </a:extLst>
                </p14:cNvPr>
                <p14:cNvContentPartPr/>
                <p14:nvPr/>
              </p14:nvContentPartPr>
              <p14:xfrm>
                <a:off x="4884102" y="5998768"/>
                <a:ext cx="28440" cy="9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98089AE-2B74-C30A-5C31-D465F9B5C4B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877982" y="5992648"/>
                  <a:ext cx="4068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DD52F2A-A8E9-1AA9-5D7E-E0BF42812F9F}"/>
                    </a:ext>
                  </a:extLst>
                </p14:cNvPr>
                <p14:cNvContentPartPr/>
                <p14:nvPr/>
              </p14:nvContentPartPr>
              <p14:xfrm>
                <a:off x="4839102" y="5976808"/>
                <a:ext cx="87840" cy="11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DD52F2A-A8E9-1AA9-5D7E-E0BF42812F9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832982" y="5970688"/>
                  <a:ext cx="1000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4C36E27-40E9-094A-1CD0-C9AF3A229B54}"/>
                    </a:ext>
                  </a:extLst>
                </p14:cNvPr>
                <p14:cNvContentPartPr/>
                <p14:nvPr/>
              </p14:nvContentPartPr>
              <p14:xfrm>
                <a:off x="4805262" y="5954128"/>
                <a:ext cx="79560" cy="2995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4C36E27-40E9-094A-1CD0-C9AF3A229B5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799142" y="5948008"/>
                  <a:ext cx="918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8CE6888-D4C2-E2B4-9F82-D85D5572EAC7}"/>
                    </a:ext>
                  </a:extLst>
                </p14:cNvPr>
                <p14:cNvContentPartPr/>
                <p14:nvPr/>
              </p14:nvContentPartPr>
              <p14:xfrm>
                <a:off x="5005422" y="5953768"/>
                <a:ext cx="160560" cy="246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18CE6888-D4C2-E2B4-9F82-D85D5572EAC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999302" y="5947648"/>
                  <a:ext cx="172800" cy="25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D4889FB-5BC0-6881-785D-20383C74EC08}"/>
                  </a:ext>
                </a:extLst>
              </p14:cNvPr>
              <p14:cNvContentPartPr/>
              <p14:nvPr/>
            </p14:nvContentPartPr>
            <p14:xfrm>
              <a:off x="5166702" y="6137368"/>
              <a:ext cx="80280" cy="48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D4889FB-5BC0-6881-785D-20383C74EC0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160582" y="6131248"/>
                <a:ext cx="9252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E4A7428E-6F51-6160-A5DF-867E5C4BC401}"/>
                  </a:ext>
                </a:extLst>
              </p14:cNvPr>
              <p14:cNvContentPartPr/>
              <p14:nvPr/>
            </p14:nvContentPartPr>
            <p14:xfrm>
              <a:off x="5252022" y="5976808"/>
              <a:ext cx="178560" cy="1886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E4A7428E-6F51-6160-A5DF-867E5C4BC40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45902" y="5970688"/>
                <a:ext cx="19080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477BAF7-3D5F-3BA1-FCD7-3CEAAF755A5E}"/>
                  </a:ext>
                </a:extLst>
              </p14:cNvPr>
              <p14:cNvContentPartPr/>
              <p14:nvPr/>
            </p14:nvContentPartPr>
            <p14:xfrm>
              <a:off x="5486382" y="5998408"/>
              <a:ext cx="255240" cy="1706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477BAF7-3D5F-3BA1-FCD7-3CEAAF755A5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480262" y="5992288"/>
                <a:ext cx="2674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66FA12B-B0F8-3EB0-3727-92D55F0A532A}"/>
                  </a:ext>
                </a:extLst>
              </p14:cNvPr>
              <p14:cNvContentPartPr/>
              <p14:nvPr/>
            </p14:nvContentPartPr>
            <p14:xfrm>
              <a:off x="5242302" y="5980408"/>
              <a:ext cx="65520" cy="4104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66FA12B-B0F8-3EB0-3727-92D55F0A532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236182" y="5974288"/>
                <a:ext cx="7776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29EC706-4039-AEC8-0EED-025C85D8B502}"/>
                  </a:ext>
                </a:extLst>
              </p14:cNvPr>
              <p14:cNvContentPartPr/>
              <p14:nvPr/>
            </p14:nvContentPartPr>
            <p14:xfrm>
              <a:off x="5488542" y="6003448"/>
              <a:ext cx="54000" cy="720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29EC706-4039-AEC8-0EED-025C85D8B50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482422" y="5997328"/>
                <a:ext cx="66240" cy="19440"/>
              </a:xfrm>
              <a:prstGeom prst="rect">
                <a:avLst/>
              </a:prstGeom>
            </p:spPr>
          </p:pic>
        </mc:Fallback>
      </mc:AlternateContent>
      <p:pic>
        <p:nvPicPr>
          <p:cNvPr id="59" name="Audio 58">
            <a:hlinkClick r:id="" action="ppaction://media"/>
            <a:extLst>
              <a:ext uri="{FF2B5EF4-FFF2-40B4-BE49-F238E27FC236}">
                <a16:creationId xmlns:a16="http://schemas.microsoft.com/office/drawing/2014/main" id="{8BACE5F2-8DD7-8AAA-5952-44F328416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331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51"/>
    </mc:Choice>
    <mc:Fallback xmlns="">
      <p:transition spd="slow" advTm="19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4B7ECF-E2C0-376D-5EE7-7B4AB1F16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79987"/>
            <a:ext cx="8229600" cy="161438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Skip to Part III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for Signature on Page 3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92EEC8-9472-4A1D-816A-B9B124BBC3AC}"/>
              </a:ext>
            </a:extLst>
          </p:cNvPr>
          <p:cNvSpPr txBox="1">
            <a:spLocks/>
          </p:cNvSpPr>
          <p:nvPr/>
        </p:nvSpPr>
        <p:spPr>
          <a:xfrm>
            <a:off x="1079771" y="3594370"/>
            <a:ext cx="6984458" cy="1162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latin typeface="Avenir Next LT Pro" panose="020B0504020202020204" pitchFamily="34" charset="77"/>
                <a:cs typeface="Calibri" panose="020F0502020204030204" pitchFamily="34" charset="0"/>
              </a:rPr>
              <a:t>On Page 3 – sign and date</a:t>
            </a:r>
          </a:p>
          <a:p>
            <a:pPr marL="0" indent="0" algn="ctr">
              <a:buNone/>
            </a:pPr>
            <a:r>
              <a:rPr lang="en-US" sz="3600" b="1" dirty="0">
                <a:latin typeface="Avenir Next LT Pro" panose="020B0504020202020204" pitchFamily="34" charset="77"/>
                <a:cs typeface="Calibri" panose="020F0502020204030204" pitchFamily="34" charset="0"/>
              </a:rPr>
              <a:t>as indicated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40C4934F-0CCD-DD81-D00C-A5303914E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43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92"/>
    </mc:Choice>
    <mc:Fallback xmlns="">
      <p:transition spd="slow" advTm="38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AE24-0ACB-8479-6A50-6F81579F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Signature Page for Form 720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7E415-FCD4-33BC-52AB-F114F9705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71" y="809469"/>
            <a:ext cx="8536329" cy="53166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6DC281-2960-EFD3-54EC-C56324C5F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9A2861-028D-ED7A-4926-BE94FE186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71" y="1221698"/>
            <a:ext cx="8843058" cy="3415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091530-19C1-DF37-65EB-AE25FB8C662B}"/>
                  </a:ext>
                </a:extLst>
              </p14:cNvPr>
              <p14:cNvContentPartPr/>
              <p14:nvPr/>
            </p14:nvContentPartPr>
            <p14:xfrm>
              <a:off x="8564022" y="1359808"/>
              <a:ext cx="62640" cy="130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091530-19C1-DF37-65EB-AE25FB8C66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57902" y="1353688"/>
                <a:ext cx="7488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C335EF5-F882-BAEF-0A7E-6DCA1BE4CE32}"/>
                  </a:ext>
                </a:extLst>
              </p14:cNvPr>
              <p14:cNvContentPartPr/>
              <p14:nvPr/>
            </p14:nvContentPartPr>
            <p14:xfrm>
              <a:off x="8575182" y="1396168"/>
              <a:ext cx="57600" cy="153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C335EF5-F882-BAEF-0A7E-6DCA1BE4CE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69062" y="1390048"/>
                <a:ext cx="69840" cy="16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ADEBB903-F5B2-62F7-D699-06C7216AC23C}"/>
              </a:ext>
            </a:extLst>
          </p:cNvPr>
          <p:cNvGrpSpPr/>
          <p:nvPr/>
        </p:nvGrpSpPr>
        <p:grpSpPr>
          <a:xfrm>
            <a:off x="953622" y="2374648"/>
            <a:ext cx="228240" cy="314640"/>
            <a:chOff x="953622" y="2374648"/>
            <a:chExt cx="22824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B4F7C51-49D0-C819-7FB5-F62763EB5E27}"/>
                    </a:ext>
                  </a:extLst>
                </p14:cNvPr>
                <p14:cNvContentPartPr/>
                <p14:nvPr/>
              </p14:nvContentPartPr>
              <p14:xfrm>
                <a:off x="992142" y="2374648"/>
                <a:ext cx="109440" cy="314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B4F7C51-49D0-C819-7FB5-F62763EB5E2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6022" y="2368528"/>
                  <a:ext cx="12168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EFB4885-FC9E-7F2C-E219-FF369C7835A9}"/>
                    </a:ext>
                  </a:extLst>
                </p14:cNvPr>
                <p14:cNvContentPartPr/>
                <p14:nvPr/>
              </p14:nvContentPartPr>
              <p14:xfrm>
                <a:off x="953622" y="2408128"/>
                <a:ext cx="228240" cy="244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EFB4885-FC9E-7F2C-E219-FF369C7835A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47502" y="2402008"/>
                  <a:ext cx="240480" cy="2570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20146315-E886-91E0-247C-945A1ABF4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660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23"/>
    </mc:Choice>
    <mc:Fallback xmlns="">
      <p:transition spd="slow" advTm="133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4B7ECF-E2C0-376D-5EE7-7B4AB1F16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356942"/>
            <a:ext cx="8229600" cy="161438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Skip to Page 8 for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720-V Voucher Form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E194F7E-E209-95EA-8EB6-3E13AA6EF685}"/>
              </a:ext>
            </a:extLst>
          </p:cNvPr>
          <p:cNvSpPr txBox="1">
            <a:spLocks/>
          </p:cNvSpPr>
          <p:nvPr/>
        </p:nvSpPr>
        <p:spPr>
          <a:xfrm>
            <a:off x="457200" y="3283085"/>
            <a:ext cx="8229599" cy="22179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venir Next LT Pro" panose="020B0504020202020204" pitchFamily="34" charset="77"/>
                <a:cs typeface="Calibri" panose="020F0502020204030204" pitchFamily="34" charset="0"/>
              </a:rPr>
              <a:t>Do not complete pages 4-7 and do not send them with submission</a:t>
            </a:r>
          </a:p>
          <a:p>
            <a:pPr marL="0" indent="0">
              <a:buNone/>
            </a:pPr>
            <a:r>
              <a:rPr lang="en-US" sz="1600" dirty="0">
                <a:latin typeface="Avenir Next LT Pro" panose="020B0504020202020204" pitchFamily="34" charset="77"/>
                <a:cs typeface="Calibri" panose="020F0502020204030204" pitchFamily="34" charset="0"/>
              </a:rPr>
              <a:t>​ </a:t>
            </a:r>
          </a:p>
          <a:p>
            <a:r>
              <a:rPr lang="en-US" sz="2000" dirty="0">
                <a:latin typeface="Avenir Next LT Pro" panose="020B0504020202020204" pitchFamily="34" charset="77"/>
                <a:cs typeface="Calibri" panose="020F0502020204030204" pitchFamily="34" charset="0"/>
              </a:rPr>
              <a:t>Complete Company info and Use calculated number from page 2, line 133</a:t>
            </a:r>
          </a:p>
          <a:p>
            <a:pPr marL="0" indent="0">
              <a:buNone/>
            </a:pPr>
            <a:r>
              <a:rPr lang="en-US" sz="1600" dirty="0">
                <a:latin typeface="Avenir Next LT Pro" panose="020B0504020202020204" pitchFamily="34" charset="77"/>
                <a:cs typeface="Calibri" panose="020F0502020204030204" pitchFamily="34" charset="0"/>
              </a:rPr>
              <a:t> ​ </a:t>
            </a:r>
          </a:p>
          <a:p>
            <a:r>
              <a:rPr lang="en-US" sz="2000" dirty="0">
                <a:latin typeface="Avenir Next LT Pro" panose="020B0504020202020204" pitchFamily="34" charset="77"/>
                <a:cs typeface="Calibri" panose="020F0502020204030204" pitchFamily="34" charset="0"/>
              </a:rPr>
              <a:t>Mail completed Form 720 (not pages 4-7), 720-V and payment to IRS. EFTPS Filers may file and submit fees electronically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Slide18 Audio">
            <a:hlinkClick r:id="" action="ppaction://media"/>
            <a:extLst>
              <a:ext uri="{FF2B5EF4-FFF2-40B4-BE49-F238E27FC236}">
                <a16:creationId xmlns:a16="http://schemas.microsoft.com/office/drawing/2014/main" id="{BC2747B3-D265-BE73-6184-A6644632F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199" y="59293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7F8414-C175-4A81-BDD6-3C2017CF5414}"/>
                  </a:ext>
                </a:extLst>
              </p14:cNvPr>
              <p14:cNvContentPartPr/>
              <p14:nvPr/>
            </p14:nvContentPartPr>
            <p14:xfrm>
              <a:off x="8381730" y="4349380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7F8414-C175-4A81-BDD6-3C2017CF54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75610" y="4343260"/>
                <a:ext cx="12600" cy="1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EB913954-6C60-A9D9-AF00-1305F27A7395}"/>
              </a:ext>
            </a:extLst>
          </p:cNvPr>
          <p:cNvGrpSpPr/>
          <p:nvPr/>
        </p:nvGrpSpPr>
        <p:grpSpPr>
          <a:xfrm>
            <a:off x="8388210" y="4438300"/>
            <a:ext cx="360" cy="360"/>
            <a:chOff x="8388210" y="443830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5230EDD-B94A-FC85-4636-3706AEDB24EE}"/>
                    </a:ext>
                  </a:extLst>
                </p14:cNvPr>
                <p14:cNvContentPartPr/>
                <p14:nvPr/>
              </p14:nvContentPartPr>
              <p14:xfrm>
                <a:off x="8388210" y="4438300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5230EDD-B94A-FC85-4636-3706AEDB24E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2090" y="44321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F9AF999-2276-8835-1456-C41E1471A046}"/>
                    </a:ext>
                  </a:extLst>
                </p14:cNvPr>
                <p14:cNvContentPartPr/>
                <p14:nvPr/>
              </p14:nvContentPartPr>
              <p14:xfrm>
                <a:off x="8388210" y="4438300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F9AF999-2276-8835-1456-C41E1471A04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2090" y="44321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5B41100-C9A6-EA64-5682-2FB7B9D9FDB7}"/>
                    </a:ext>
                  </a:extLst>
                </p14:cNvPr>
                <p14:cNvContentPartPr/>
                <p14:nvPr/>
              </p14:nvContentPartPr>
              <p14:xfrm>
                <a:off x="8388210" y="4438300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5B41100-C9A6-EA64-5682-2FB7B9D9FDB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2090" y="44321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20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50FE-629E-3268-9C51-6482B3C2B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18" y="214868"/>
            <a:ext cx="7536181" cy="457197"/>
          </a:xfrm>
        </p:spPr>
        <p:txBody>
          <a:bodyPr anchor="ctr">
            <a:normAutofit/>
          </a:bodyPr>
          <a:lstStyle/>
          <a:p>
            <a:r>
              <a:rPr lang="en-US" dirty="0"/>
              <a:t>Form 720-V For Payment Submission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358AB22-E066-B5B6-68CC-BED3A67A5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632601"/>
            <a:ext cx="8229600" cy="380619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9EE08B-72D1-4F66-0D73-000FB9022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CONFIDENTIAL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3C52D1-B602-1323-5BF3-6933337F0C43}"/>
              </a:ext>
            </a:extLst>
          </p:cNvPr>
          <p:cNvGrpSpPr/>
          <p:nvPr/>
        </p:nvGrpSpPr>
        <p:grpSpPr>
          <a:xfrm>
            <a:off x="1373010" y="4486020"/>
            <a:ext cx="103680" cy="84240"/>
            <a:chOff x="1373010" y="4486020"/>
            <a:chExt cx="103680" cy="8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F3C8573-A3FE-6782-C105-6F24BE951497}"/>
                    </a:ext>
                  </a:extLst>
                </p14:cNvPr>
                <p14:cNvContentPartPr/>
                <p14:nvPr/>
              </p14:nvContentPartPr>
              <p14:xfrm>
                <a:off x="1380930" y="4486020"/>
                <a:ext cx="51480" cy="81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F3C8573-A3FE-6782-C105-6F24BE95149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74810" y="4479900"/>
                  <a:ext cx="637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26F31D6-ED1C-0C54-696D-D4903C91AC4D}"/>
                    </a:ext>
                  </a:extLst>
                </p14:cNvPr>
                <p14:cNvContentPartPr/>
                <p14:nvPr/>
              </p14:nvContentPartPr>
              <p14:xfrm>
                <a:off x="1373010" y="4486020"/>
                <a:ext cx="103680" cy="84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26F31D6-ED1C-0C54-696D-D4903C91AC4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66890" y="4479900"/>
                  <a:ext cx="115920" cy="9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29359F-C2C7-E29F-EAD5-AA5D5701B3CF}"/>
              </a:ext>
            </a:extLst>
          </p:cNvPr>
          <p:cNvGrpSpPr/>
          <p:nvPr/>
        </p:nvGrpSpPr>
        <p:grpSpPr>
          <a:xfrm>
            <a:off x="3647850" y="3381180"/>
            <a:ext cx="360" cy="360"/>
            <a:chOff x="3647850" y="3381180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8E66A62-2A98-DD2A-5ED1-F1C208883D0E}"/>
                    </a:ext>
                  </a:extLst>
                </p14:cNvPr>
                <p14:cNvContentPartPr/>
                <p14:nvPr/>
              </p14:nvContentPartPr>
              <p14:xfrm>
                <a:off x="3647850" y="3381180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8E66A62-2A98-DD2A-5ED1-F1C208883D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41730" y="337506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C80D56B-A0F6-0CE4-A7FD-FAC1C358041A}"/>
                    </a:ext>
                  </a:extLst>
                </p14:cNvPr>
                <p14:cNvContentPartPr/>
                <p14:nvPr/>
              </p14:nvContentPartPr>
              <p14:xfrm>
                <a:off x="3647850" y="3381180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C80D56B-A0F6-0CE4-A7FD-FAC1C358041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41730" y="337506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28D5EC3-8593-C0AB-0DE2-DADE55940500}"/>
                  </a:ext>
                </a:extLst>
              </p14:cNvPr>
              <p14:cNvContentPartPr/>
              <p14:nvPr/>
            </p14:nvContentPartPr>
            <p14:xfrm>
              <a:off x="2580810" y="89502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28D5EC3-8593-C0AB-0DE2-DADE559405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74690" y="888900"/>
                <a:ext cx="12600" cy="12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1DA3CD-E64D-3831-B085-29A6EB7F0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032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46"/>
    </mc:Choice>
    <mc:Fallback xmlns="">
      <p:transition spd="slow" advTm="70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F0B86-A82E-E276-EEFF-22AFB00E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18" y="214868"/>
            <a:ext cx="7536181" cy="576883"/>
          </a:xfrm>
        </p:spPr>
        <p:txBody>
          <a:bodyPr/>
          <a:lstStyle/>
          <a:p>
            <a:r>
              <a:rPr lang="en-US" dirty="0">
                <a:latin typeface="Arial Black"/>
              </a:rPr>
              <a:t>JUNE 2024 IRS FORM 720 AND FINAL INSTRUCTIONS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59377-92E6-62D8-0F4F-F02B3006D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5228"/>
            <a:ext cx="8229600" cy="54322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venir Next LT Pro"/>
              </a:rPr>
              <a:t>Use this link:</a:t>
            </a:r>
            <a:endParaRPr lang="en-US" dirty="0"/>
          </a:p>
          <a:p>
            <a:pPr marL="0" indent="0">
              <a:buNone/>
            </a:pPr>
            <a:r>
              <a:rPr lang="en-US" dirty="0">
                <a:latin typeface="Avenir Next LT Pro"/>
                <a:hlinkClick r:id="rId4"/>
              </a:rPr>
              <a:t>https://www.irs.gov/pub/irs-pdf/f720.pdf</a:t>
            </a:r>
            <a:r>
              <a:rPr lang="en-US" dirty="0">
                <a:latin typeface="Avenir Next LT Pro"/>
              </a:rPr>
              <a:t> </a:t>
            </a:r>
            <a:endParaRPr lang="en-US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"/>
              </a:rPr>
              <a:t>Still complete first box on page 1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"/>
              </a:rPr>
              <a:t>Still move to Part II, LIne 133 on page 2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"/>
              </a:rPr>
              <a:t>Still use $3.22 per covered person if a self-insured plan  ended on or after October 1, 2023 and before October 1, 2024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"/>
              </a:rPr>
              <a:t>Still use $3.00 per covered person if a self-insured plan ended on or after October 1, 2022 and before October 1, 2023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"/>
              </a:rPr>
              <a:t>Still use enrolled participants for applicable HRA and FSA calculations and not all covered persons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"/>
              </a:rPr>
              <a:t>Still use Form 720-V to submit payment-see page 8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F2D339-5829-0D86-5540-67D0B6CA3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1E09A7-ADAD-8917-1516-8CAEF7F54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167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53"/>
    </mc:Choice>
    <mc:Fallback xmlns="">
      <p:transition spd="slow" advTm="7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8BA9-3AB4-4131-B85E-474A1D59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5" y="1421442"/>
            <a:ext cx="8583930" cy="401511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3C71"/>
                </a:solidFill>
                <a:latin typeface="Avenir Next LT Pro" panose="020B0504020202020204" pitchFamily="34" charset="77"/>
              </a:rPr>
              <a:t>Where to Send Form 720 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rgbClr val="003C71"/>
                </a:solidFill>
                <a:latin typeface="Avenir Next LT Pro" panose="020B0504020202020204" pitchFamily="34" charset="77"/>
              </a:rPr>
              <a:t>and 720-V With Check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800" b="1" dirty="0">
              <a:solidFill>
                <a:srgbClr val="003C71"/>
              </a:solidFill>
              <a:latin typeface="Avenir Next LT Pro" panose="020B0504020202020204" pitchFamily="34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+mj-lt"/>
                <a:cs typeface="Arial"/>
              </a:rPr>
              <a:t>Department of the Treasury, Internal Revenue Service​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+mj-lt"/>
                <a:cs typeface="Arial"/>
              </a:rPr>
              <a:t>Ogden, Utah (UT)​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+mj-lt"/>
                <a:cs typeface="Arial"/>
              </a:rPr>
              <a:t>Zip: 84201-0009​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+mj-lt"/>
                <a:cs typeface="Arial"/>
              </a:rPr>
              <a:t>Go to Page 8 of Form 720 to find 720-V​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+mj-lt"/>
                <a:cs typeface="Arial"/>
              </a:rPr>
              <a:t>​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  <a:cs typeface="Arial"/>
              </a:rPr>
              <a:t>Send by USPS (Time Sensitive) or Private Mail Service. ​</a:t>
            </a: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  <a:cs typeface="Arial"/>
              </a:rPr>
              <a:t>Go to </a:t>
            </a:r>
            <a:r>
              <a:rPr lang="en-US" b="1" i="0" u="sng" strike="noStrike" dirty="0">
                <a:solidFill>
                  <a:srgbClr val="9454C3"/>
                </a:solidFill>
                <a:effectLst/>
                <a:latin typeface="Calibri" panose="020F0502020204030204" pitchFamily="34" charset="0"/>
                <a:hlinkClick r:id="rId5"/>
              </a:rPr>
              <a:t>www.irs/PDS</a:t>
            </a:r>
            <a:r>
              <a:rPr lang="en-US" b="1" i="0" strike="noStrike" dirty="0">
                <a:solidFill>
                  <a:srgbClr val="9454C3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dirty="0">
                <a:latin typeface="+mj-lt"/>
                <a:cs typeface="Arial"/>
              </a:rPr>
              <a:t>for approved Private Mail Services.​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pic>
        <p:nvPicPr>
          <p:cNvPr id="2" name="Slide20 Audio">
            <a:hlinkClick r:id="" action="ppaction://media"/>
            <a:extLst>
              <a:ext uri="{FF2B5EF4-FFF2-40B4-BE49-F238E27FC236}">
                <a16:creationId xmlns:a16="http://schemas.microsoft.com/office/drawing/2014/main" id="{FCB315F3-148A-76C9-10EE-6560DD900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77200" y="5929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9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BA2AB5-44D0-357E-C624-A93E38643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8289"/>
            <a:ext cx="8229600" cy="5051428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00" b="1" dirty="0">
                <a:solidFill>
                  <a:srgbClr val="003C71"/>
                </a:solidFill>
                <a:latin typeface="Avenir Next LT Pro"/>
                <a:cs typeface="Gotham Book" pitchFamily="50" charset="0"/>
              </a:rPr>
              <a:t>Key Takeaways​</a:t>
            </a:r>
            <a:endParaRPr lang="en-US" sz="9600" dirty="0">
              <a:solidFill>
                <a:srgbClr val="418FDE"/>
              </a:solidFill>
              <a:latin typeface="Avenir Next LT Pro" panose="020B0504020202020204" pitchFamily="34" charset="77"/>
              <a:cs typeface="Gotham Book" pitchFamily="50" charset="0"/>
            </a:endParaRPr>
          </a:p>
          <a:p>
            <a:r>
              <a:rPr lang="en-US" sz="8000" dirty="0">
                <a:latin typeface="Avenir Next LT Pro"/>
                <a:cs typeface="Calibri"/>
              </a:rPr>
              <a:t>What is a PCORI Fee?​</a:t>
            </a:r>
          </a:p>
          <a:p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r>
              <a:rPr lang="en-US" sz="8000" dirty="0">
                <a:latin typeface="Avenir Next LT Pro"/>
                <a:cs typeface="Calibri"/>
              </a:rPr>
              <a:t>Review June 2024 IRS Form 720 and Instructions</a:t>
            </a:r>
          </a:p>
          <a:p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r>
              <a:rPr lang="en-US" sz="8000" dirty="0">
                <a:latin typeface="Avenir Next LT Pro"/>
                <a:cs typeface="Calibri"/>
              </a:rPr>
              <a:t>Who must file Form 720​</a:t>
            </a:r>
          </a:p>
          <a:p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r>
              <a:rPr lang="en-US" sz="8000" dirty="0">
                <a:latin typeface="Avenir Next LT Pro"/>
                <a:cs typeface="Calibri"/>
              </a:rPr>
              <a:t>How to complete, file &amp; send Form 720 with fees​</a:t>
            </a:r>
          </a:p>
          <a:p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r>
              <a:rPr lang="en-US" sz="8000" dirty="0">
                <a:latin typeface="Avenir Next LT Pro"/>
                <a:cs typeface="Calibri"/>
              </a:rPr>
              <a:t>Three Calculation Methods to determine fees​</a:t>
            </a:r>
          </a:p>
          <a:p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r>
              <a:rPr lang="en-US" sz="8000" dirty="0">
                <a:latin typeface="Avenir Next LT Pro"/>
                <a:cs typeface="Calibri"/>
              </a:rPr>
              <a:t>HRA and FSA ​</a:t>
            </a:r>
          </a:p>
          <a:p>
            <a:endParaRPr lang="en-US" sz="8000" dirty="0">
              <a:latin typeface="Avenir Next LT Pro"/>
              <a:cs typeface="Calibri"/>
            </a:endParaRPr>
          </a:p>
          <a:p>
            <a:pPr marL="0" indent="0">
              <a:buNone/>
            </a:pPr>
            <a:r>
              <a:rPr lang="en-US" sz="8000" b="1" u="sng" dirty="0">
                <a:latin typeface="Avenir Next LT Pro"/>
                <a:cs typeface="Calibri"/>
              </a:rPr>
              <a:t>Reminder: Filing Deadline is Wednesday, July 31, 2024</a:t>
            </a:r>
          </a:p>
          <a:p>
            <a:pPr marL="0" indent="0">
              <a:buNone/>
            </a:pPr>
            <a:endParaRPr lang="en-US" sz="8000" b="1" u="sng" dirty="0">
              <a:latin typeface="Avenir Next LT Pro"/>
              <a:cs typeface="Calibri"/>
            </a:endParaRPr>
          </a:p>
          <a:p>
            <a:pPr marL="0" indent="0">
              <a:buNone/>
            </a:pPr>
            <a:r>
              <a:rPr lang="en-US" sz="8000" b="1" u="sng" dirty="0">
                <a:latin typeface="Avenir Next LT Pro"/>
                <a:cs typeface="Calibri"/>
              </a:rPr>
              <a:t>*SEE SLIDES #18 AND #22 For UPDATED IRS FORM 720</a:t>
            </a:r>
            <a:endParaRPr lang="en-US" sz="8000" dirty="0">
              <a:latin typeface="Avenir Next LT Pro"/>
              <a:cs typeface="Calibri"/>
            </a:endParaRPr>
          </a:p>
        </p:txBody>
      </p:sp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942243FA-10EF-3474-286B-346DF1DA5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787752" y="5586760"/>
            <a:ext cx="1251649" cy="12516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707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008"/>
    </mc:Choice>
    <mc:Fallback xmlns="">
      <p:transition spd="slow" advTm="17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1770" y="6371869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20140E-176A-438D-407A-287B9F439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5" y="1387295"/>
            <a:ext cx="8583930" cy="4083410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00" b="1" dirty="0">
                <a:solidFill>
                  <a:srgbClr val="003C71"/>
                </a:solidFill>
                <a:latin typeface="Avenir Next LT Pro" panose="020B0504020202020204" pitchFamily="34" charset="77"/>
              </a:rPr>
              <a:t>Payment May Be Made Through the EFTPS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6400" dirty="0">
              <a:solidFill>
                <a:schemeClr val="accent6">
                  <a:lumMod val="75000"/>
                </a:schemeClr>
              </a:solidFill>
              <a:latin typeface="Avenir Next LT Pro" panose="020B0504020202020204" pitchFamily="34" charset="77"/>
              <a:cs typeface="Gotham Book" pitchFamily="50" charset="0"/>
            </a:endParaRPr>
          </a:p>
          <a:p>
            <a:pPr marL="457200">
              <a:spcBef>
                <a:spcPts val="0"/>
              </a:spcBef>
              <a:spcAft>
                <a:spcPts val="1800"/>
              </a:spcAft>
            </a:pPr>
            <a:r>
              <a:rPr lang="en-US" sz="8000" dirty="0">
                <a:effectLst/>
                <a:latin typeface="Avenir Next LT Pro"/>
                <a:ea typeface="Times New Roman" panose="02020603050405020304" pitchFamily="18" charset="0"/>
              </a:rPr>
              <a:t>If paid through the </a:t>
            </a:r>
            <a:r>
              <a:rPr lang="en-US" sz="8000" b="0" i="0" u="sng" strike="noStrike" dirty="0">
                <a:solidFill>
                  <a:srgbClr val="9454C3"/>
                </a:solidFill>
                <a:effectLst/>
                <a:latin typeface="Source Sans Pro"/>
                <a:ea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Electronic Federal Tax</a:t>
            </a:r>
            <a:r>
              <a:rPr lang="en-US" sz="8000" u="sng" dirty="0">
                <a:solidFill>
                  <a:srgbClr val="9454C3"/>
                </a:solidFill>
                <a:latin typeface="Source Sans Pro"/>
                <a:ea typeface="Source Sans Pro"/>
                <a:hlinkClick r:id="rId5"/>
              </a:rPr>
              <a:t>   </a:t>
            </a:r>
            <a:r>
              <a:rPr lang="en-US" sz="8000" b="0" i="0" u="sng" strike="noStrike" dirty="0">
                <a:solidFill>
                  <a:srgbClr val="9454C3"/>
                </a:solidFill>
                <a:effectLst/>
                <a:latin typeface="Source Sans Pro"/>
                <a:ea typeface="Source Sans Pr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Payment System</a:t>
            </a:r>
            <a:r>
              <a:rPr lang="en-US" sz="8000" dirty="0">
                <a:effectLst/>
                <a:latin typeface="Avenir Next LT Pro"/>
                <a:ea typeface="Times New Roman" panose="02020603050405020304" pitchFamily="18" charset="0"/>
              </a:rPr>
              <a:t>, PCORI fees should be applied to the second quarter (in EFTPS, select Q2 for the Quarter under Tax Period on the "Business Tax Payment" page).​</a:t>
            </a:r>
          </a:p>
          <a:p>
            <a:pPr marL="457200">
              <a:spcBef>
                <a:spcPts val="0"/>
              </a:spcBef>
              <a:spcAft>
                <a:spcPts val="1800"/>
              </a:spcAft>
            </a:pPr>
            <a:r>
              <a:rPr lang="en-US" sz="8000" dirty="0">
                <a:effectLst/>
                <a:latin typeface="Avenir Next LT Pro" panose="020B0504020202020204" pitchFamily="34" charset="77"/>
                <a:ea typeface="Times New Roman" panose="02020603050405020304" pitchFamily="18" charset="0"/>
              </a:rPr>
              <a:t>Organizations must be enrolled in the Electronic Federal Tax Payment System to pay PCORI fees electronically.​</a:t>
            </a:r>
          </a:p>
          <a:p>
            <a:pPr marL="457200">
              <a:spcBef>
                <a:spcPts val="0"/>
              </a:spcBef>
              <a:spcAft>
                <a:spcPts val="1800"/>
              </a:spcAft>
            </a:pPr>
            <a:r>
              <a:rPr lang="en-US" sz="8000" dirty="0">
                <a:effectLst/>
                <a:latin typeface="Avenir Next LT Pro" panose="020B0504020202020204" pitchFamily="34" charset="77"/>
                <a:ea typeface="Times New Roman" panose="02020603050405020304" pitchFamily="18" charset="0"/>
              </a:rPr>
              <a:t>If your organization does not pay Federal Taxes, you probably aren’t enrolled in the EFTPS. ​</a:t>
            </a:r>
          </a:p>
          <a:p>
            <a:pPr marL="457200">
              <a:spcBef>
                <a:spcPts val="0"/>
              </a:spcBef>
              <a:spcAft>
                <a:spcPts val="1800"/>
              </a:spcAft>
            </a:pPr>
            <a:r>
              <a:rPr lang="en-US" sz="8000" dirty="0">
                <a:effectLst/>
                <a:latin typeface="Avenir Next LT Pro" panose="020B0504020202020204" pitchFamily="34" charset="77"/>
                <a:ea typeface="Times New Roman" panose="02020603050405020304" pitchFamily="18" charset="0"/>
              </a:rPr>
              <a:t>Check this link for more info on EFTPS:​</a:t>
            </a:r>
            <a:endParaRPr lang="en-US" sz="8000" dirty="0">
              <a:latin typeface="Avenir Next LT Pro" panose="020B0504020202020204" pitchFamily="34" charset="77"/>
              <a:ea typeface="Times New Roman" panose="02020603050405020304" pitchFamily="18" charset="0"/>
            </a:endParaRPr>
          </a:p>
          <a:p>
            <a:pPr marL="200025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8000" b="0" i="0" u="sng" strike="noStrike" dirty="0">
                <a:solidFill>
                  <a:srgbClr val="9454C3"/>
                </a:solidFill>
                <a:effectLst/>
                <a:latin typeface="Calibri" panose="020F0502020204030204" pitchFamily="34" charset="0"/>
                <a:hlinkClick r:id="rId5"/>
              </a:rPr>
              <a:t>EFTPS: The Electronic Federal Tax Payment System | Internal Revenue Service (irs.gov)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D0F3C2-13F6-36BA-ED18-998991A72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387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83"/>
    </mc:Choice>
    <mc:Fallback xmlns="">
      <p:transition spd="slow" advTm="47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A4B7ECF-E2C0-376D-5EE7-7B4AB1F16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2095"/>
            <a:ext cx="8229600" cy="315621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Don’t Forget to Send Payment with Voucher and Form 720​ by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Wednesday, July 31, 2024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4DDCC4A-5211-7A57-D2E7-D4E0B1BC736B}"/>
              </a:ext>
            </a:extLst>
          </p:cNvPr>
          <p:cNvSpPr txBox="1">
            <a:spLocks/>
          </p:cNvSpPr>
          <p:nvPr/>
        </p:nvSpPr>
        <p:spPr>
          <a:xfrm>
            <a:off x="457200" y="4423450"/>
            <a:ext cx="8029575" cy="11624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Must Use IRS Form 720-V​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(After Completion of Page 8 of Form 720)</a:t>
            </a:r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ABF6116-CCB0-A134-E886-50C6995AA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70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68"/>
    </mc:Choice>
    <mc:Fallback xmlns="">
      <p:transition spd="slow" advTm="7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BD943-4B28-E5EE-004F-3CB8052F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*LATE RELEASE OF JUNE 2024 IRS FORM 720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84143-3692-4D39-5365-157A7F85C7A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Click this Link to access most current IRS Form 724: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FF0000"/>
                </a:solidFill>
                <a:latin typeface="Avenir Next L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https://www.irs.gov/pub/irs-pdf/f720.pdf</a:t>
            </a:r>
            <a:r>
              <a:rPr lang="en-US" sz="3200" dirty="0">
                <a:solidFill>
                  <a:srgbClr val="FF0000"/>
                </a:solidFill>
                <a:latin typeface="Avenir Next LT Pro"/>
              </a:rPr>
              <a:t>  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0939E0-161E-2D0D-66D7-95B72FD7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3C71">
                    <a:tint val="75000"/>
                  </a:srgbClr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88185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ABF082-3294-5878-0230-C08B981EA189}"/>
              </a:ext>
            </a:extLst>
          </p:cNvPr>
          <p:cNvSpPr txBox="1"/>
          <p:nvPr/>
        </p:nvSpPr>
        <p:spPr>
          <a:xfrm>
            <a:off x="1658112" y="2610314"/>
            <a:ext cx="6137148" cy="359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</a:rPr>
              <a:t>Salus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venir Next LT Pro Demi" panose="020B0704020202020204" pitchFamily="34" charset="0"/>
                <a:ea typeface="+mn-ea"/>
              </a:rPr>
              <a:t> Group</a:t>
            </a:r>
          </a:p>
          <a:p>
            <a:pPr algn="ctr" defTabSz="685800">
              <a:spcBef>
                <a:spcPct val="20000"/>
              </a:spcBef>
              <a:defRPr/>
            </a:pPr>
            <a:r>
              <a:rPr kumimoji="0" lang="en-US" sz="1400" b="1" i="0" u="none" strike="noStrike" kern="1200" cap="none" spc="60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Poppins SemiBold" charset="0"/>
                <a:ea typeface="Poppins SemiBold" charset="0"/>
                <a:cs typeface="Poppins SemiBold" charset="0"/>
              </a:rPr>
              <a:t>CLEAN. SIMPLE. UNCOMPLICATED.</a:t>
            </a:r>
          </a:p>
          <a:p>
            <a:pPr algn="ctr" defTabSz="685800">
              <a:spcBef>
                <a:spcPct val="20000"/>
              </a:spcBef>
              <a:defRPr/>
            </a:pPr>
            <a:endParaRPr kumimoji="0" lang="en-US" sz="1400" b="1" i="0" u="none" strike="noStrike" kern="1200" cap="none" spc="60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Poppins SemiBold" charset="0"/>
              <a:ea typeface="Poppins SemiBold" charset="0"/>
              <a:cs typeface="Poppins SemiBold" charset="0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 Demi"/>
              </a:rPr>
              <a:t>PCORI Annual Filing Requirements Under ACA</a:t>
            </a:r>
          </a:p>
          <a:p>
            <a:pPr algn="ctr" defTabSz="685800">
              <a:spcBef>
                <a:spcPct val="20000"/>
              </a:spcBef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Avenir Next LT Pro Demi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venir Next LT Pro Demi"/>
              </a:rPr>
              <a:t>June 2024</a:t>
            </a:r>
          </a:p>
          <a:p>
            <a:pPr algn="ctr" defTabSz="685800">
              <a:spcBef>
                <a:spcPct val="20000"/>
              </a:spcBef>
              <a:defRPr/>
            </a:pPr>
            <a:endParaRPr lang="en-US" dirty="0">
              <a:solidFill>
                <a:schemeClr val="accent6">
                  <a:lumMod val="75000"/>
                </a:schemeClr>
              </a:solidFill>
              <a:latin typeface="Avenir Next LT Pro Demi"/>
            </a:endParaRP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3C71"/>
                </a:solidFill>
                <a:latin typeface="Avenir Next LT Pro Demi"/>
              </a:rPr>
              <a:t>THANK YOU FOR YOUR TIME </a:t>
            </a:r>
          </a:p>
          <a:p>
            <a:pPr algn="ctr" defTabSz="68580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3C71"/>
                </a:solidFill>
                <a:latin typeface="Avenir Next LT Pro Demi"/>
              </a:rPr>
              <a:t>AND FOCUS!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907040-6E7F-1A97-7C83-1B9FEF4CD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033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43"/>
    </mc:Choice>
    <mc:Fallback xmlns="">
      <p:transition spd="slow" advTm="49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8BA9-3AB4-4131-B85E-474A1D59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5" y="1921814"/>
            <a:ext cx="8583930" cy="301437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rgbClr val="003C71"/>
                </a:solidFill>
                <a:latin typeface="Avenir Next LT Pro" panose="020B0504020202020204" pitchFamily="34" charset="77"/>
              </a:rPr>
              <a:t>Contact Salus Group with Questions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rgbClr val="003C71"/>
              </a:solidFill>
              <a:latin typeface="Avenir Next LT Pro" panose="020B0504020202020204" pitchFamily="34" charset="7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Valerie Bruce Hovland​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V.P.  of Compliance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The Salus Group​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586-264-0485 Ext. 5551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/>
              </a:rPr>
              <a:t>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0" u="sng" strike="noStrike" dirty="0">
                <a:solidFill>
                  <a:srgbClr val="9454C3"/>
                </a:solidFill>
                <a:effectLst/>
                <a:latin typeface="Calibri" panose="020F0502020204030204" pitchFamily="34" charset="0"/>
                <a:hlinkClick r:id="rId5"/>
              </a:rPr>
              <a:t>vbrucehovland@thesalusgroup.com</a:t>
            </a:r>
            <a:endParaRPr lang="en-US" dirty="0">
              <a:latin typeface="+mj-lt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1200585-9756-A714-FAB7-BB7EB7EC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93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41"/>
    </mc:Choice>
    <mc:Fallback xmlns="">
      <p:transition spd="slow" advTm="4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8BA9-3AB4-4131-B85E-474A1D59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57" y="647700"/>
            <a:ext cx="8681085" cy="6210299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00" b="1" dirty="0">
                <a:solidFill>
                  <a:srgbClr val="003C71"/>
                </a:solidFill>
                <a:latin typeface="Avenir Next LT Pro"/>
              </a:rPr>
              <a:t>Helpful Hints for Filing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8000" b="1" dirty="0">
              <a:latin typeface="Avenir Next LT Pro" panose="020B0504020202020204" pitchFamily="34" charset="77"/>
              <a:cs typeface="Arial"/>
            </a:endParaRPr>
          </a:p>
          <a:p>
            <a:pPr marL="355600" indent="-342900"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en-US" sz="8000" b="1" dirty="0">
                <a:latin typeface="Avenir Next LT Pro"/>
                <a:cs typeface="Arial"/>
              </a:rPr>
              <a:t>URL for Form 720, Part II and Voucher (Rev. June 2024- March 2024 Form is outdated): </a:t>
            </a:r>
            <a:endParaRPr lang="en-US" sz="8000" u="sng" dirty="0">
              <a:solidFill>
                <a:srgbClr val="9454C3"/>
              </a:solidFill>
              <a:latin typeface="Calibri"/>
              <a:ea typeface="Calibri"/>
              <a:cs typeface="Arial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2700" indent="0">
              <a:spcBef>
                <a:spcPts val="675"/>
              </a:spcBef>
              <a:buNone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https://www.irs.gov/pub/irs-pdf/f720.pdf</a:t>
            </a:r>
            <a:r>
              <a:rPr lang="en-US" sz="8000" dirty="0">
                <a:latin typeface="Avenir Next LT Pro"/>
                <a:cs typeface="Arial"/>
              </a:rPr>
              <a:t>  </a:t>
            </a:r>
            <a:endParaRPr lang="en-US" sz="8000" i="0" u="sng" strike="noStrike" dirty="0">
              <a:solidFill>
                <a:srgbClr val="9454C3"/>
              </a:solidFill>
              <a:effectLst/>
              <a:latin typeface="Calibri"/>
              <a:ea typeface="Calibri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b="0" i="0" u="sng" strike="noStrike" dirty="0">
              <a:solidFill>
                <a:srgbClr val="9454C3"/>
              </a:solidFill>
              <a:effectLst/>
              <a:latin typeface="Calibri" panose="020F0502020204030204" pitchFamily="34" charset="0"/>
            </a:endParaRPr>
          </a:p>
          <a:p>
            <a:pPr marL="355600" indent="-342900"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en-US" sz="8000" b="1" dirty="0">
                <a:latin typeface="Avenir Next LT Pro"/>
                <a:cs typeface="Arial"/>
              </a:rPr>
              <a:t>URL for Form 720 Instructions:  (Rev. June 2024) (irs.gov):</a:t>
            </a:r>
            <a:endParaRPr lang="en-US" sz="8000" dirty="0">
              <a:solidFill>
                <a:srgbClr val="00824B"/>
              </a:solidFill>
              <a:latin typeface="Calibri"/>
              <a:ea typeface="Calibri"/>
              <a:cs typeface="Arial"/>
            </a:endParaRPr>
          </a:p>
          <a:p>
            <a:pPr marL="12700" indent="0">
              <a:spcBef>
                <a:spcPts val="675"/>
              </a:spcBef>
              <a:buNone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/>
                <a:ea typeface="Calibri"/>
                <a:cs typeface="Arial"/>
                <a:hlinkClick r:id="rId6"/>
              </a:rPr>
              <a:t>https://www.irs.gov/pub/irs-pdf/i720.pdf</a:t>
            </a:r>
            <a:r>
              <a:rPr lang="en-US" sz="8000" dirty="0">
                <a:latin typeface="Avenir Next LT Pro"/>
                <a:ea typeface="Calibri"/>
                <a:cs typeface="Arial"/>
              </a:rPr>
              <a:t>. </a:t>
            </a:r>
          </a:p>
          <a:p>
            <a:pPr marL="12700" indent="0">
              <a:spcBef>
                <a:spcPts val="675"/>
              </a:spcBef>
              <a:buNone/>
              <a:tabLst>
                <a:tab pos="354965" algn="l"/>
                <a:tab pos="355600" algn="l"/>
              </a:tabLst>
            </a:pPr>
            <a:endParaRPr lang="en-US" sz="8000" b="0" i="0" u="none" strike="noStrike" dirty="0">
              <a:solidFill>
                <a:srgbClr val="00824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/>
                <a:cs typeface="Arial"/>
              </a:rPr>
              <a:t>If filing for a different plan year, use the corresponding year’s form.​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dirty="0">
              <a:latin typeface="Avenir Next LT Pro" panose="020B0504020202020204" pitchFamily="34" charset="77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/>
                <a:cs typeface="Arial"/>
              </a:rPr>
              <a:t>Use an appropriate amount for Plan Year End when calculating fees.​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dirty="0">
              <a:latin typeface="Avenir Next LT Pro" panose="020B0504020202020204" pitchFamily="34" charset="77"/>
              <a:cs typeface="Arial"/>
            </a:endParaRPr>
          </a:p>
          <a:p>
            <a:pPr marL="355600" indent="-342900">
              <a:spcBef>
                <a:spcPts val="675"/>
              </a:spcBef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/>
                <a:cs typeface="Arial"/>
              </a:rPr>
              <a:t>Get guidance if you are unsure which Calculation Method to use. </a:t>
            </a:r>
            <a:endParaRPr lang="en-US" sz="8000" dirty="0">
              <a:latin typeface="Avenir Next LT Pro" panose="020B0504020202020204" pitchFamily="34" charset="77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675"/>
              </a:spcBef>
              <a:buNone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/>
                <a:cs typeface="Arial"/>
              </a:rPr>
              <a:t>​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/>
                <a:cs typeface="Arial"/>
              </a:rPr>
              <a:t>Send payment by July 31, 2024  with completed sections and signatures either electronically, overnight or by USPS.​</a:t>
            </a:r>
            <a:endParaRPr lang="en-US" sz="7200" dirty="0">
              <a:solidFill>
                <a:schemeClr val="accent6">
                  <a:lumMod val="75000"/>
                </a:schemeClr>
              </a:solidFill>
              <a:latin typeface="Avenir Next LT Pro"/>
              <a:cs typeface="Gotham Book" pitchFamily="50" charset="0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F32E297D-B835-BE00-EB70-8DE0A9DB9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59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15"/>
    </mc:Choice>
    <mc:Fallback xmlns="">
      <p:transition spd="slow" advTm="13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8BA9-3AB4-4131-B85E-474A1D59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5" y="762796"/>
            <a:ext cx="8583930" cy="5455071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9600" b="1" dirty="0">
                <a:solidFill>
                  <a:srgbClr val="003C71"/>
                </a:solidFill>
                <a:latin typeface="Avenir Next LT Pro"/>
              </a:rPr>
              <a:t>More Helpful Hints for Filing</a:t>
            </a:r>
            <a:endParaRPr lang="en-US" sz="3200" b="0" i="0" dirty="0">
              <a:solidFill>
                <a:schemeClr val="accent6">
                  <a:lumMod val="75000"/>
                </a:schemeClr>
              </a:solidFill>
              <a:effectLst/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8000" b="0" i="0" dirty="0">
              <a:solidFill>
                <a:schemeClr val="accent6">
                  <a:lumMod val="75000"/>
                </a:schemeClr>
              </a:solidFill>
              <a:effectLst/>
              <a:latin typeface="Avenir Next LT Pro"/>
              <a:cs typeface="Calibri"/>
            </a:endParaRPr>
          </a:p>
          <a:p>
            <a:pPr marL="342900" indent="-342900"/>
            <a:r>
              <a:rPr lang="en-US" sz="7000" dirty="0">
                <a:solidFill>
                  <a:schemeClr val="accent6">
                    <a:lumMod val="75000"/>
                  </a:schemeClr>
                </a:solidFill>
                <a:latin typeface="Avenir Next LT Pro"/>
                <a:ea typeface="Calibri"/>
                <a:cs typeface="Calibri"/>
              </a:rPr>
              <a:t>The PCORI fee is </a:t>
            </a:r>
            <a:r>
              <a:rPr lang="en-US" sz="7000" b="1" dirty="0">
                <a:solidFill>
                  <a:schemeClr val="accent6">
                    <a:lumMod val="75000"/>
                  </a:schemeClr>
                </a:solidFill>
                <a:latin typeface="Avenir Next LT Pro"/>
                <a:ea typeface="Calibri"/>
                <a:cs typeface="Calibri"/>
              </a:rPr>
              <a:t>$3.22 </a:t>
            </a:r>
            <a:r>
              <a:rPr lang="en-US" sz="7000" dirty="0">
                <a:solidFill>
                  <a:schemeClr val="accent6">
                    <a:lumMod val="75000"/>
                  </a:schemeClr>
                </a:solidFill>
                <a:latin typeface="Avenir Next LT Pro"/>
                <a:ea typeface="Calibri"/>
                <a:cs typeface="Calibri"/>
              </a:rPr>
              <a:t>per covered life for plan years ending on or after October 1, 2023 and before October 1, 2024 (</a:t>
            </a:r>
            <a:r>
              <a:rPr lang="en-US" sz="7000" i="1" dirty="0">
                <a:solidFill>
                  <a:schemeClr val="accent6">
                    <a:lumMod val="75000"/>
                  </a:schemeClr>
                </a:solidFill>
                <a:latin typeface="Avenir Next LT Pro"/>
                <a:ea typeface="Calibri"/>
                <a:cs typeface="Calibri"/>
              </a:rPr>
              <a:t>calendar year plans</a:t>
            </a:r>
            <a:r>
              <a:rPr lang="en-US" sz="7000" dirty="0">
                <a:solidFill>
                  <a:schemeClr val="accent6">
                    <a:lumMod val="75000"/>
                  </a:schemeClr>
                </a:solidFill>
                <a:latin typeface="Avenir Next LT Pro"/>
                <a:ea typeface="Calibri"/>
                <a:cs typeface="Calibri"/>
              </a:rPr>
              <a:t>)</a:t>
            </a:r>
          </a:p>
          <a:p>
            <a:pPr marL="342900" indent="-342900"/>
            <a:endParaRPr lang="en-US" sz="7000" b="0" i="0" dirty="0">
              <a:solidFill>
                <a:schemeClr val="accent6">
                  <a:lumMod val="75000"/>
                </a:schemeClr>
              </a:solidFill>
              <a:effectLst/>
              <a:latin typeface="Avenir Next LT Pro"/>
              <a:ea typeface="Calibri"/>
              <a:cs typeface="Calibri" panose="020F0502020204030204" pitchFamily="34" charset="0"/>
            </a:endParaRPr>
          </a:p>
          <a:p>
            <a:pPr marL="342900" indent="-342900"/>
            <a:r>
              <a:rPr lang="en-US" sz="7000" dirty="0">
                <a:solidFill>
                  <a:schemeClr val="accent6">
                    <a:lumMod val="75000"/>
                  </a:schemeClr>
                </a:solidFill>
                <a:latin typeface="Avenir Next LT Pro"/>
                <a:ea typeface="Calibri"/>
                <a:cs typeface="Calibri"/>
              </a:rPr>
              <a:t>The PCORI fee is </a:t>
            </a:r>
            <a:r>
              <a:rPr lang="en-US" sz="7000" b="1" dirty="0">
                <a:solidFill>
                  <a:schemeClr val="accent6">
                    <a:lumMod val="75000"/>
                  </a:schemeClr>
                </a:solidFill>
                <a:latin typeface="Avenir Next LT Pro"/>
                <a:ea typeface="Calibri"/>
                <a:cs typeface="Calibri"/>
              </a:rPr>
              <a:t>$3.00 </a:t>
            </a:r>
            <a:r>
              <a:rPr lang="en-US" sz="7000" dirty="0">
                <a:solidFill>
                  <a:schemeClr val="accent6">
                    <a:lumMod val="75000"/>
                  </a:schemeClr>
                </a:solidFill>
                <a:latin typeface="Avenir Next LT Pro"/>
                <a:ea typeface="Calibri"/>
                <a:cs typeface="Calibri"/>
              </a:rPr>
              <a:t>for plan years ending after on or after, October 1, 2022 and before October 1, 2023</a:t>
            </a:r>
          </a:p>
          <a:p>
            <a:pPr marL="0" indent="0">
              <a:buNone/>
            </a:pPr>
            <a:endParaRPr lang="en-US" sz="7000" dirty="0">
              <a:solidFill>
                <a:schemeClr val="accent6">
                  <a:lumMod val="75000"/>
                </a:schemeClr>
              </a:solidFill>
              <a:latin typeface="Avenir Next LT Pro"/>
              <a:ea typeface="Calibri"/>
              <a:cs typeface="Calibri" panose="020F0502020204030204" pitchFamily="34" charset="0"/>
            </a:endParaRPr>
          </a:p>
          <a:p>
            <a:pPr marL="342900" indent="-342900"/>
            <a:r>
              <a:rPr lang="en-US" sz="7000" dirty="0">
                <a:solidFill>
                  <a:schemeClr val="accent6">
                    <a:lumMod val="75000"/>
                  </a:schemeClr>
                </a:solidFill>
                <a:latin typeface="Avenir Next LT Pro"/>
                <a:cs typeface="Calibri"/>
              </a:rPr>
              <a:t>Fees for HRAs/FSAs are based on participating employees/retirees/COBRA participants instead of including covered dependents</a:t>
            </a:r>
            <a:endParaRPr lang="en-US" sz="7000" b="0" i="0" u="sng" dirty="0">
              <a:solidFill>
                <a:schemeClr val="accent6">
                  <a:lumMod val="75000"/>
                </a:schemeClr>
              </a:solidFill>
              <a:effectLst/>
              <a:latin typeface="Calibri"/>
              <a:ea typeface="Calibri"/>
            </a:endParaRPr>
          </a:p>
          <a:p>
            <a:pPr marL="0" indent="0">
              <a:buNone/>
            </a:pPr>
            <a:endParaRPr lang="en-US" sz="3200" b="0" i="0" dirty="0">
              <a:solidFill>
                <a:schemeClr val="accent6">
                  <a:lumMod val="75000"/>
                </a:schemeClr>
              </a:solidFill>
              <a:effectLst/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4BE7B6BE-8D69-033E-E238-6A15FE016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544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77"/>
    </mc:Choice>
    <mc:Fallback xmlns="">
      <p:transition spd="slow" advTm="96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A758B26-3B66-1E28-EC74-D1B071253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5" y="1273793"/>
            <a:ext cx="8583930" cy="508256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00" b="1" dirty="0">
                <a:solidFill>
                  <a:srgbClr val="003C71"/>
                </a:solidFill>
                <a:latin typeface="Avenir Next LT Pro" panose="020B0504020202020204" pitchFamily="34" charset="77"/>
              </a:rPr>
              <a:t>What Are PCORI Fees?​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9600" b="0" i="0" dirty="0">
              <a:solidFill>
                <a:schemeClr val="accent6">
                  <a:lumMod val="75000"/>
                </a:schemeClr>
              </a:solidFill>
              <a:effectLst/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b="0" i="0" dirty="0">
                <a:solidFill>
                  <a:schemeClr val="accent6">
                    <a:lumMod val="75000"/>
                  </a:schemeClr>
                </a:solidFill>
                <a:effectLst/>
                <a:latin typeface="Avenir Next LT Pro" panose="020B0504020202020204" pitchFamily="34" charset="77"/>
                <a:cs typeface="Calibri" panose="020F0502020204030204" pitchFamily="34" charset="0"/>
              </a:rPr>
              <a:t>The PCORI Fee is collected from health insurers and sponsors of applicable self-insured health plans to fund the Patient-Centered Outcomes Research Institute, a federal program intending to advance clinical effectiveness research.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 </a:t>
            </a:r>
            <a:endParaRPr lang="en-US" sz="9600" b="0" i="0" dirty="0">
              <a:solidFill>
                <a:schemeClr val="accent6">
                  <a:lumMod val="75000"/>
                </a:schemeClr>
              </a:solidFill>
              <a:effectLst/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b="0" i="0" dirty="0">
                <a:solidFill>
                  <a:schemeClr val="accent6">
                    <a:lumMod val="75000"/>
                  </a:schemeClr>
                </a:solidFill>
                <a:effectLst/>
                <a:latin typeface="Avenir Next LT Pro" panose="020B0504020202020204" pitchFamily="34" charset="77"/>
                <a:cs typeface="Calibri" panose="020F0502020204030204" pitchFamily="34" charset="0"/>
              </a:rPr>
              <a:t>PCORI Fees were initially imposed by the Affordable Care Act and have been extended to 2029.</a:t>
            </a:r>
          </a:p>
          <a:p>
            <a:pPr marL="0" indent="0">
              <a:buNone/>
            </a:pPr>
            <a:r>
              <a:rPr lang="en-US" sz="9600" dirty="0">
                <a:solidFill>
                  <a:schemeClr val="accent6">
                    <a:lumMod val="75000"/>
                  </a:schemeClr>
                </a:solidFill>
                <a:latin typeface="Avenir Next LT Pro" panose="020B0504020202020204" pitchFamily="34" charset="77"/>
                <a:cs typeface="Calibri" panose="020F0502020204030204" pitchFamily="34" charset="0"/>
              </a:rPr>
              <a:t> </a:t>
            </a:r>
            <a:endParaRPr lang="en-US" sz="9600" b="0" i="0" dirty="0">
              <a:solidFill>
                <a:schemeClr val="accent6">
                  <a:lumMod val="75000"/>
                </a:schemeClr>
              </a:solidFill>
              <a:effectLst/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9600" b="0" i="0" dirty="0">
                <a:solidFill>
                  <a:schemeClr val="accent6">
                    <a:lumMod val="75000"/>
                  </a:schemeClr>
                </a:solidFill>
                <a:effectLst/>
                <a:latin typeface="Avenir Next LT Pro" panose="020B0504020202020204" pitchFamily="34" charset="77"/>
                <a:cs typeface="Calibri" panose="020F0502020204030204" pitchFamily="34" charset="0"/>
              </a:rPr>
              <a:t>PCORI Fees are based on the average number of lives covered during a plan year, using IRS prescribed methods. For more </a:t>
            </a:r>
            <a:r>
              <a:rPr lang="en-US" sz="8000" b="0" i="0" dirty="0">
                <a:solidFill>
                  <a:schemeClr val="accent6">
                    <a:lumMod val="75000"/>
                  </a:schemeClr>
                </a:solidFill>
                <a:effectLst/>
                <a:latin typeface="Avenir Next LT Pro" panose="020B0504020202020204" pitchFamily="34" charset="77"/>
                <a:cs typeface="Calibri" panose="020F0502020204030204" pitchFamily="34" charset="0"/>
              </a:rPr>
              <a:t>information on calculation methods, see:</a:t>
            </a:r>
          </a:p>
          <a:p>
            <a:pPr marL="0" indent="0">
              <a:buNone/>
            </a:pPr>
            <a:r>
              <a:rPr lang="en-US" sz="8000" b="0" i="0" u="sng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5"/>
              </a:rPr>
              <a:t>https://www.govinfo.gov/content/pkg/FR-2012-12-06/pdf/2012-29325.pdf</a:t>
            </a:r>
            <a:r>
              <a:rPr lang="en-US" sz="80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.  </a:t>
            </a:r>
          </a:p>
          <a:p>
            <a:pPr marL="0" indent="0">
              <a:buNone/>
            </a:pPr>
            <a:r>
              <a:rPr lang="en-US" sz="32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8000" b="0" i="0" dirty="0">
                <a:solidFill>
                  <a:schemeClr val="accent6">
                    <a:lumMod val="75000"/>
                  </a:schemeClr>
                </a:solidFill>
                <a:effectLst/>
                <a:latin typeface="Avenir Next LT Pro" panose="020B0504020202020204" pitchFamily="34" charset="77"/>
                <a:cs typeface="Calibri" panose="020F0502020204030204" pitchFamily="34" charset="0"/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15114C51-DA35-99E7-92C5-DD515183D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5493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40"/>
    </mc:Choice>
    <mc:Fallback xmlns="">
      <p:transition spd="slow" advTm="243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8BA9-3AB4-4131-B85E-474A1D59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5" y="1299451"/>
            <a:ext cx="8583930" cy="425909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00" b="1" dirty="0">
                <a:solidFill>
                  <a:srgbClr val="003C71"/>
                </a:solidFill>
                <a:latin typeface="Avenir Next LT Pro" panose="020B0504020202020204" pitchFamily="34" charset="77"/>
              </a:rPr>
              <a:t>Which Calculation Method to Use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8000" dirty="0">
              <a:solidFill>
                <a:srgbClr val="003C71"/>
              </a:solidFill>
              <a:latin typeface="Avenir Next LT Pro" panose="020B0504020202020204" pitchFamily="34" charset="77"/>
              <a:cs typeface="Gotham Book" pitchFamily="50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Contact your tax advisor for your plan’s practical calculation method to determine average number of lives covered.​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Calculation methods generally include: 5500, Actual Count and Snapshot. ​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Don’t assume that the counts will be the same no matter what method is used. ​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u="sng" dirty="0">
                <a:latin typeface="Avenir Next LT Pro" panose="020B0504020202020204" pitchFamily="34" charset="77"/>
                <a:cs typeface="Calibri" panose="020F0502020204030204" pitchFamily="34" charset="0"/>
              </a:rPr>
              <a:t>For more info on calculations, visit:​</a:t>
            </a:r>
          </a:p>
          <a:p>
            <a:pPr marL="12700" marR="5080" indent="0">
              <a:lnSpc>
                <a:spcPct val="100000"/>
              </a:lnSpc>
              <a:spcBef>
                <a:spcPts val="105"/>
              </a:spcBef>
              <a:buNone/>
              <a:tabLst>
                <a:tab pos="354965" algn="l"/>
                <a:tab pos="355600" algn="l"/>
              </a:tabLst>
            </a:pPr>
            <a:endParaRPr lang="en-US" sz="5600" dirty="0">
              <a:latin typeface="Avenir Next LT Pro" panose="020B0504020202020204" pitchFamily="34" charset="77"/>
              <a:cs typeface="Calibri" panose="020F0502020204030204" pitchFamily="34" charset="0"/>
              <a:hlinkClick r:id="rId5"/>
            </a:endParaRPr>
          </a:p>
          <a:p>
            <a:pPr marL="12700" marR="5080" indent="0">
              <a:lnSpc>
                <a:spcPct val="100000"/>
              </a:lnSpc>
              <a:spcBef>
                <a:spcPts val="105"/>
              </a:spcBef>
              <a:buNone/>
              <a:tabLst>
                <a:tab pos="354965" algn="l"/>
                <a:tab pos="355600" algn="l"/>
              </a:tabLst>
            </a:pPr>
            <a:r>
              <a:rPr lang="en-US" sz="8000" b="0" i="0" u="sng" strike="noStrike" dirty="0">
                <a:solidFill>
                  <a:srgbClr val="9454C3"/>
                </a:solidFill>
                <a:effectLst/>
                <a:latin typeface="Calibri" panose="020F0502020204030204" pitchFamily="34" charset="0"/>
                <a:hlinkClick r:id="rId5"/>
              </a:rPr>
              <a:t>https://www.federalregister.gov/documents/2012/12/06/2012-29325/fees-on-health-insurance-policies-and-self-insured-plans-for-the-patient-centered-outcomes-research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7C67ADED-26B7-FFC8-55A4-62F0B1804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698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90"/>
    </mc:Choice>
    <mc:Fallback xmlns="">
      <p:transition spd="slow" advTm="5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B8BA9-3AB4-4131-B85E-474A1D59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035" y="1038832"/>
            <a:ext cx="8583930" cy="478033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00" b="1" dirty="0">
                <a:solidFill>
                  <a:srgbClr val="003C71"/>
                </a:solidFill>
                <a:latin typeface="Avenir Next LT Pro" panose="020B0504020202020204" pitchFamily="34" charset="77"/>
              </a:rPr>
              <a:t>Who Must File and Pay PCORI Fees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11200" dirty="0">
              <a:solidFill>
                <a:srgbClr val="003C71"/>
              </a:solidFill>
              <a:latin typeface="Avenir Next LT Pro" panose="020B0504020202020204" pitchFamily="34" charset="77"/>
              <a:cs typeface="Gotham Book" pitchFamily="50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Insurers file and submit PCORI Fees on behalf of </a:t>
            </a:r>
            <a:r>
              <a:rPr lang="en-US" sz="8000" i="1" dirty="0">
                <a:latin typeface="Avenir Next LT Pro" panose="020B0504020202020204" pitchFamily="34" charset="77"/>
                <a:cs typeface="Calibri" panose="020F0502020204030204" pitchFamily="34" charset="0"/>
              </a:rPr>
              <a:t>fully-insured</a:t>
            </a: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 plans​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Sponsors with self-insured plans must file Form 720 and submit PCORI Fees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Sponsors with a non-integrated HRA, must file a Form 720 and submit fees on all employees who participate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Plan Sponsors who make FSA contributions that </a:t>
            </a:r>
            <a:r>
              <a:rPr lang="en-US" sz="8000" i="1" dirty="0">
                <a:latin typeface="Avenir Next LT Pro" panose="020B0504020202020204" pitchFamily="34" charset="77"/>
                <a:cs typeface="Calibri" panose="020F0502020204030204" pitchFamily="34" charset="0"/>
              </a:rPr>
              <a:t>exceed</a:t>
            </a: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 the greater of $500 or twice the employee’s salary reduction (the FSA loses its “excepted” status) will be subject to PCORI fees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endParaRPr lang="en-US" sz="80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8000" dirty="0">
                <a:latin typeface="Avenir Next LT Pro" panose="020B0504020202020204" pitchFamily="34" charset="77"/>
                <a:cs typeface="Calibri" panose="020F0502020204030204" pitchFamily="34" charset="0"/>
              </a:rPr>
              <a:t>Even though government, church, and not-for-profit plans don’t generally file federal tax returns, they are required to file Form 720 and pay fees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5740FE8-E3A0-D875-EA1B-F6A0BBC53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90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78"/>
    </mc:Choice>
    <mc:Fallback xmlns="">
      <p:transition spd="slow" advTm="12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50B050-0C08-8806-7CDF-91E59B20A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55797"/>
            <a:ext cx="8229600" cy="347939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2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Why Use Form 720 and 720-V</a:t>
            </a:r>
            <a:endParaRPr lang="en-US" sz="9600" b="1" dirty="0">
              <a:solidFill>
                <a:srgbClr val="003C71"/>
              </a:solidFill>
              <a:latin typeface="Avenir Next LT Pro" panose="020B0504020202020204" pitchFamily="34" charset="77"/>
              <a:cs typeface="Gotham Book" pitchFamily="50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5900" dirty="0">
              <a:solidFill>
                <a:srgbClr val="418FDE"/>
              </a:solidFill>
              <a:latin typeface="Avenir Next LT Pro" panose="020B0504020202020204" pitchFamily="34" charset="77"/>
              <a:cs typeface="Gotham Book" pitchFamily="50" charset="0"/>
            </a:endParaRPr>
          </a:p>
          <a:p>
            <a:r>
              <a:rPr lang="en-US" sz="9600" dirty="0">
                <a:latin typeface="Avenir Next LT Pro" panose="020B0504020202020204" pitchFamily="34" charset="77"/>
                <a:cs typeface="Calibri" panose="020F0502020204030204" pitchFamily="34" charset="0"/>
              </a:rPr>
              <a:t>The Law requires it</a:t>
            </a:r>
          </a:p>
          <a:p>
            <a:r>
              <a:rPr lang="en-US" sz="9600" dirty="0">
                <a:latin typeface="Avenir Next LT Pro" panose="020B0504020202020204" pitchFamily="34" charset="77"/>
                <a:cs typeface="Calibri" panose="020F0502020204030204" pitchFamily="34" charset="0"/>
              </a:rPr>
              <a:t>PCORI Fees are submitted with Form 720 and 720-V with Complete Identifying info on page 1</a:t>
            </a:r>
          </a:p>
          <a:p>
            <a:r>
              <a:rPr lang="en-US" sz="9600" dirty="0">
                <a:latin typeface="Avenir Next LT Pro" panose="020B0504020202020204" pitchFamily="34" charset="77"/>
                <a:cs typeface="Calibri" panose="020F0502020204030204" pitchFamily="34" charset="0"/>
              </a:rPr>
              <a:t>Go to Part II on page 8 of June 2024 Form 720</a:t>
            </a:r>
          </a:p>
          <a:p>
            <a:r>
              <a:rPr lang="en-US" sz="9600" dirty="0">
                <a:latin typeface="Avenir Next LT Pro" panose="020B0504020202020204" pitchFamily="34" charset="77"/>
                <a:cs typeface="Calibri" panose="020F0502020204030204" pitchFamily="34" charset="0"/>
              </a:rPr>
              <a:t>See June 2024 instructions at:</a:t>
            </a:r>
          </a:p>
          <a:p>
            <a:endParaRPr lang="en-US" sz="4400" dirty="0">
              <a:latin typeface="Avenir Next LT Pro" panose="020B0504020202020204" pitchFamily="34" charset="77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9600" b="0" i="0" u="sng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5"/>
              </a:rPr>
              <a:t>https://www.irs.gov/pub/irs-pdf/i720.pdf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E8D4DDA1-6590-2834-1A61-6FAB1C2092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214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49"/>
    </mc:Choice>
    <mc:Fallback xmlns="">
      <p:transition spd="slow" advTm="110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D52C-0B94-4602-8217-339E2D9E6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3A0E225-42B9-4630-A956-D1BF4EC8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4"/>
            <a:ext cx="2133600" cy="365125"/>
          </a:xfrm>
        </p:spPr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</a:lstStyle>
          <a:p>
            <a:fld id="{88133541-BC0B-4835-91B0-EE3B9C8B3072}" type="datetime1">
              <a:rPr lang="en-US" smtClean="0"/>
              <a:pPr/>
              <a:t>6/11/2024</a:t>
            </a:fld>
            <a:endParaRPr lang="en-US" dirty="0"/>
          </a:p>
          <a:p>
            <a:r>
              <a:rPr lang="en-US" dirty="0"/>
              <a:t>Salus Group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02467EE-1FBC-8367-0AF3-CF863868C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23458"/>
            <a:ext cx="8229600" cy="48138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3C71"/>
                </a:solidFill>
                <a:latin typeface="Avenir Next LT Pro" panose="020B0504020202020204" pitchFamily="34" charset="77"/>
                <a:cs typeface="Gotham Book" pitchFamily="50" charset="0"/>
              </a:rPr>
              <a:t>Sending PCORI Fees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98E8C9-E4F5-9088-15E3-7199010B43A4}"/>
              </a:ext>
            </a:extLst>
          </p:cNvPr>
          <p:cNvSpPr txBox="1">
            <a:spLocks/>
          </p:cNvSpPr>
          <p:nvPr/>
        </p:nvSpPr>
        <p:spPr>
          <a:xfrm>
            <a:off x="0" y="2240126"/>
            <a:ext cx="5574182" cy="45355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Avenir Next LT Pro"/>
                <a:cs typeface="Calibri"/>
              </a:rPr>
              <a:t>Wednesday</a:t>
            </a:r>
          </a:p>
          <a:p>
            <a:r>
              <a:rPr lang="en-US" b="1" dirty="0">
                <a:latin typeface="Avenir Next LT Pro"/>
                <a:cs typeface="Calibri"/>
              </a:rPr>
              <a:t> July 31, 2024</a:t>
            </a:r>
            <a:endParaRPr lang="en-US" sz="2800" b="1" dirty="0">
              <a:latin typeface="Avenir Next LT Pro"/>
              <a:cs typeface="Calibri"/>
            </a:endParaRPr>
          </a:p>
          <a:p>
            <a:pPr marL="0" indent="0">
              <a:buNone/>
            </a:pPr>
            <a:r>
              <a:rPr lang="en-US" sz="2800" b="1" dirty="0">
                <a:latin typeface="Avenir Next LT Pro"/>
                <a:cs typeface="Calibri"/>
              </a:rPr>
              <a:t>            </a:t>
            </a:r>
            <a:r>
              <a:rPr lang="en-US" b="1" dirty="0">
                <a:latin typeface="Avenir Next LT Pro"/>
                <a:cs typeface="Calibri"/>
              </a:rPr>
              <a:t>HOW?</a:t>
            </a:r>
          </a:p>
          <a:p>
            <a:r>
              <a:rPr lang="en-US" b="1" dirty="0">
                <a:latin typeface="Avenir Next LT Pro"/>
                <a:cs typeface="Calibri"/>
              </a:rPr>
              <a:t> If you file taxes electronically already through EFTPS, electronic filing is available</a:t>
            </a:r>
          </a:p>
          <a:p>
            <a:r>
              <a:rPr lang="en-US" b="1" dirty="0">
                <a:latin typeface="Avenir Next LT Pro"/>
                <a:cs typeface="Calibri"/>
              </a:rPr>
              <a:t>United States Postal Service </a:t>
            </a:r>
          </a:p>
          <a:p>
            <a:r>
              <a:rPr lang="en-US" b="1" dirty="0">
                <a:latin typeface="Avenir Next LT Pro"/>
                <a:cs typeface="Calibri"/>
              </a:rPr>
              <a:t>Some overnight services</a:t>
            </a:r>
          </a:p>
          <a:p>
            <a:endParaRPr lang="en-US" b="1" dirty="0">
              <a:latin typeface="Avenir Next LT Pro"/>
              <a:cs typeface="Calibri"/>
            </a:endParaRPr>
          </a:p>
          <a:p>
            <a:endParaRPr lang="en-US" b="1" dirty="0">
              <a:latin typeface="Avenir Next LT Pro"/>
              <a:cs typeface="Calibri"/>
            </a:endParaRPr>
          </a:p>
          <a:p>
            <a:pPr marL="0" indent="0" algn="ctr">
              <a:buNone/>
            </a:pPr>
            <a:endParaRPr lang="en-US" sz="3200" b="1" u="sng" dirty="0">
              <a:solidFill>
                <a:srgbClr val="FF0000"/>
              </a:solidFill>
              <a:latin typeface="Avenir Next LT Pro"/>
              <a:cs typeface="Calibri"/>
            </a:endParaRPr>
          </a:p>
          <a:p>
            <a:pPr marL="0" indent="0" algn="ctr">
              <a:buNone/>
            </a:pPr>
            <a:endParaRPr lang="en-US" sz="3200" b="1" u="sng" dirty="0">
              <a:solidFill>
                <a:srgbClr val="FF0000"/>
              </a:solidFill>
              <a:latin typeface="Avenir Next LT Pro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B4DC15-F355-939A-5717-1D8DE51BD994}"/>
              </a:ext>
            </a:extLst>
          </p:cNvPr>
          <p:cNvSpPr txBox="1">
            <a:spLocks/>
          </p:cNvSpPr>
          <p:nvPr/>
        </p:nvSpPr>
        <p:spPr>
          <a:xfrm>
            <a:off x="180975" y="1758740"/>
            <a:ext cx="3087519" cy="481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venir Next LT Pro" panose="020B0504020202020204" pitchFamily="34" charset="77"/>
                <a:cs typeface="Calibri" panose="020F0502020204030204" pitchFamily="34" charset="0"/>
              </a:rPr>
              <a:t>WHEN?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1DCF333-8B16-8310-AF46-4BB5AA94A220}"/>
              </a:ext>
            </a:extLst>
          </p:cNvPr>
          <p:cNvSpPr txBox="1">
            <a:spLocks/>
          </p:cNvSpPr>
          <p:nvPr/>
        </p:nvSpPr>
        <p:spPr>
          <a:xfrm>
            <a:off x="6370063" y="1758740"/>
            <a:ext cx="1682803" cy="481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E35205"/>
                </a:solidFill>
                <a:latin typeface="Avenir Next LT Pro" panose="020B0504020202020204" pitchFamily="34" charset="0"/>
                <a:ea typeface="+mn-ea"/>
                <a:cs typeface="Avenir Next LT Pro" panose="020B05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latin typeface="Avenir Next LT Pro" panose="020B0504020202020204" pitchFamily="34" charset="77"/>
                <a:cs typeface="Calibri" panose="020F0502020204030204" pitchFamily="34" charset="0"/>
              </a:rPr>
              <a:t>WHERE?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A5AABC-15B4-54D5-BEFF-C822B7E7D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4" y="2470484"/>
            <a:ext cx="3038475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DE91C4D-0C67-6A7C-83FF-0C8FC28E5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29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464"/>
    </mc:Choice>
    <mc:Fallback xmlns="">
      <p:transition spd="slow" advTm="98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eff8c1c-7a1e-426f-aeca-415d1b958a0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D566A436AA4E40B9D245B3EA53DD03" ma:contentTypeVersion="11" ma:contentTypeDescription="Create a new document." ma:contentTypeScope="" ma:versionID="e7b18e13e4ca3bd6efaaad4c09a709a8">
  <xsd:schema xmlns:xsd="http://www.w3.org/2001/XMLSchema" xmlns:xs="http://www.w3.org/2001/XMLSchema" xmlns:p="http://schemas.microsoft.com/office/2006/metadata/properties" xmlns:ns3="0eff8c1c-7a1e-426f-aeca-415d1b958a08" xmlns:ns4="fb88a8f6-709d-4125-a3c9-f4a0e0f1f777" targetNamespace="http://schemas.microsoft.com/office/2006/metadata/properties" ma:root="true" ma:fieldsID="9989766550383be6d33fb313c4e008ed" ns3:_="" ns4:_="">
    <xsd:import namespace="0eff8c1c-7a1e-426f-aeca-415d1b958a08"/>
    <xsd:import namespace="fb88a8f6-709d-4125-a3c9-f4a0e0f1f7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ff8c1c-7a1e-426f-aeca-415d1b958a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8a8f6-709d-4125-a3c9-f4a0e0f1f7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BB4015-3237-46B0-A81E-D58E6A53613F}">
  <ds:schemaRefs>
    <ds:schemaRef ds:uri="fb88a8f6-709d-4125-a3c9-f4a0e0f1f777"/>
    <ds:schemaRef ds:uri="0eff8c1c-7a1e-426f-aeca-415d1b958a08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4AA35D6-F900-4DA6-A569-0203DB2B019C}">
  <ds:schemaRefs>
    <ds:schemaRef ds:uri="0eff8c1c-7a1e-426f-aeca-415d1b958a08"/>
    <ds:schemaRef ds:uri="fb88a8f6-709d-4125-a3c9-f4a0e0f1f7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368A292-49B7-4D80-B30B-A1161F1EED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1401</Words>
  <Application>Microsoft Office PowerPoint</Application>
  <PresentationFormat>On-screen Show (4:3)</PresentationFormat>
  <Paragraphs>242</Paragraphs>
  <Slides>24</Slides>
  <Notes>18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Move to Part II of IRS Form 720</vt:lpstr>
      <vt:lpstr>PowerPoint Presentation</vt:lpstr>
      <vt:lpstr>Signature Page for Form 720</vt:lpstr>
      <vt:lpstr>PowerPoint Presentation</vt:lpstr>
      <vt:lpstr>Form 720-V For Payment Submission</vt:lpstr>
      <vt:lpstr>JUNE 2024 IRS FORM 720 AND FINAL INSTRUCTIONS</vt:lpstr>
      <vt:lpstr>PowerPoint Presentation</vt:lpstr>
      <vt:lpstr>PowerPoint Presentation</vt:lpstr>
      <vt:lpstr>PowerPoint Presentation</vt:lpstr>
      <vt:lpstr>*LATE RELEASE OF JUNE 2024 IRS FORM 720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Services</dc:title>
  <dc:creator>Bridget Fazzolara</dc:creator>
  <cp:lastModifiedBy>Valerie Bruce Hovland</cp:lastModifiedBy>
  <cp:revision>17</cp:revision>
  <cp:lastPrinted>2024-06-06T16:28:22Z</cp:lastPrinted>
  <dcterms:created xsi:type="dcterms:W3CDTF">2017-07-26T11:41:49Z</dcterms:created>
  <dcterms:modified xsi:type="dcterms:W3CDTF">2024-06-11T13:02:13Z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0x010100A2D566A436AA4E40B9D245B3EA53DD03</vt:lpwstr>
  </property>
</Properties>
</file>